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  <p:sldMasterId id="2147483650" r:id="rId5"/>
    <p:sldMasterId id="2147483654" r:id="rId6"/>
  </p:sldMasterIdLst>
  <p:notesMasterIdLst>
    <p:notesMasterId r:id="rId2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0413" cy="6859588"/>
  <p:notesSz cx="6858000" cy="9144000"/>
  <p:embeddedFontLst>
    <p:embeddedFont>
      <p:font typeface="굴림체" panose="020B0609000101010101" pitchFamily="49" charset="-127"/>
      <p:regular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</p:embeddedFontLst>
  <p:custDataLst>
    <p:custData r:id="rId2"/>
    <p:custData r:id="rId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3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874" y="43"/>
      </p:cViewPr>
      <p:guideLst>
        <p:guide pos="3840"/>
        <p:guide orient="horz" pos="23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080652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982438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Calibri"/>
        <a:ea typeface="Calibri"/>
        <a:cs typeface="Calibri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5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mber-energy.org/data/yearly-electricity-data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ourworldindata.org/grapher/electricity-mix" TargetMode="External"/><Relationship Id="rId4" Type="http://schemas.openxmlformats.org/officeDocument/2006/relationships/hyperlink" Target="https://files.ember-energy.org/public-downloads/europe_yearly_full_release_long_format.csv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ur-lex.europa.eu/eli/reg/2017/2195?utm_source=chatgpt.com" TargetMode="External"/><Relationship Id="rId3" Type="http://schemas.openxmlformats.org/officeDocument/2006/relationships/hyperlink" Target="https://www.entsoe.eu/network_codes/eb/?utm_source=chatgpt.com" TargetMode="External"/><Relationship Id="rId7" Type="http://schemas.openxmlformats.org/officeDocument/2006/relationships/hyperlink" Target="https://www.entsoe.eu/network_codes/eb/fcr/?utm_source=chatgpt.com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entsoe.eu/network_codes/eb/terre/?utm_source=chatgpt.com" TargetMode="External"/><Relationship Id="rId5" Type="http://schemas.openxmlformats.org/officeDocument/2006/relationships/hyperlink" Target="https://www.entsoe.eu/network_codes/eb/mari/?utm_source=chatgpt.com" TargetMode="External"/><Relationship Id="rId4" Type="http://schemas.openxmlformats.org/officeDocument/2006/relationships/hyperlink" Target="https://www.entsoe.eu/network_codes/eb/picasso/?utm_source=chatgpt.com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data-and-statistics/data-product/world-energy-investment-2025-datafile" TargetMode="External"/><Relationship Id="rId7" Type="http://schemas.openxmlformats.org/officeDocument/2006/relationships/hyperlink" Target="https://energy.ec.europa.eu/news/eu-guidance-ensuring-electricity-grids-are-fit-future-2025-06-02_en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acer.europa.eu/sites/default/files/documents/Publications/ACER_2024_Monitoring_Electricity_Infrastructure.pdf" TargetMode="External"/><Relationship Id="rId5" Type="http://schemas.openxmlformats.org/officeDocument/2006/relationships/hyperlink" Target="https://data.ecb.europa.eu/data/datasets/EXR/EXR.A.USD.EUR.SP00.A" TargetMode="External"/><Relationship Id="rId4" Type="http://schemas.openxmlformats.org/officeDocument/2006/relationships/hyperlink" Target="https://www.iea.org/reports/world-energy-investment-2025/how-we-track-investment-in-energy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9570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</p:spPr>
      </p:sp>
      <p:sp>
        <p:nvSpPr>
          <p:cNvPr id="204482955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602271F-866F-AAA1-2C9E-28AB1BBEBDEE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7121FA-00F5-823D-690D-D4DB5D548274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2490446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59297968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References: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• EU climate and energy goals: Regulation (EU) 2021/1119 – European Climate Law, Arts. 2(1) and 4. 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Art. 2(1): EU climate neutrality by 2050. Art. 4(1): at least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–55% net GHG emissions by 2030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vs 1990. Art. 4(3), following the 2026 amendment: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–90% net GHG emissions by 2040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The latter was introduced by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Regulation (EU) 2026/667</a:t>
            </a:r>
            <a:endParaRPr/>
          </a:p>
          <a:p>
            <a:pPr marL="139700" indent="0">
              <a:buNone/>
              <a:defRPr/>
            </a:pPr>
            <a:endParaRPr lang="en-US" sz="1100" b="1" i="0" u="none" strike="noStrike" cap="none" spc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• Efficency objectives</a:t>
            </a:r>
            <a:r>
              <a:rPr lang="en-US"/>
              <a:t>: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Directive (EU) 2023/1791, Art. 4(1)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 collective EU reduction in energy consumption of at least 11.7% by 2030 relative to the 2020 Reference Scenario. </a:t>
            </a:r>
            <a:endParaRPr lang="en-US"/>
          </a:p>
          <a:p>
            <a:pPr>
              <a:defRPr/>
            </a:pP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• EU-wide renewable targets: Directive (EU) 2018/2001 (RED), Art. 3(1)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as amended by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Directive (EU) 2023/2413.</a:t>
            </a:r>
            <a:endParaRPr/>
          </a:p>
          <a:p>
            <a:pPr marL="139700" indent="0">
              <a:buNone/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_________________________________</a:t>
            </a:r>
            <a:endParaRPr lang="en-US" sz="1100"/>
          </a:p>
          <a:p>
            <a:pPr>
              <a:defRPr/>
            </a:pP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National contributions: Regulation (EU) 2018/1999 (Governance Regulation), Art. 4(a)(2) and Art. 5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together with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RED Art. 3(2)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Member States set their national contributions to collectively achieve the EU renewable target</a:t>
            </a:r>
            <a:endParaRPr/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energy efficienc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y: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Directive (EU) 2023/1791, Art. 4(2)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indicative national energy efficiency contribution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</a:t>
            </a:r>
            <a:endParaRPr/>
          </a:p>
          <a:p>
            <a:pPr marL="139700" indent="0">
              <a:buNone/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_________________________________</a:t>
            </a:r>
            <a:endParaRPr lang="en-US" sz="1100"/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Coordination / review of national ambition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Regulation (EU) 2018/1999, Arts. 9(2)(a), 13, 14 and 31 (and Art. 34 on Commission recommendations).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Art. 9(2)(a)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→ Commission assesses draft NECPs specifically regarding the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“level of ambition of objectives, targets and contributions”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Art. 13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→ Commission assesses whether national objectives/targets/contributions are collectively sufficient;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Art. 14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→ NECP update / iterative process;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Art. 31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→ response to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insufficient ambition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ambition gap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), including recommendations to increase national contributions. </a:t>
            </a:r>
            <a:endParaRPr/>
          </a:p>
          <a:p>
            <a:pPr marL="139700" indent="0">
              <a:buNone/>
              <a:defRPr/>
            </a:pPr>
            <a:r>
              <a:rPr lang="en-US"/>
              <a:t>_________________________________</a:t>
            </a:r>
            <a:endParaRPr/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National support mechanisms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RED II/III, Art. 4; Regulation (EU) 2019/943, Arts. 19f–19h and 20–22, 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amended by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Regulation (EU) 2024/1747</a:t>
            </a:r>
            <a:endParaRPr lang="en-US" b="1"/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_________________________________</a:t>
            </a: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 State aid discipline: TFEU Arts. 107–109; CEEAG 2022; GBER – Reg. (EU) 651/2014, Arts. 41–43; CISAF 2025, Sections 4.1, 4.3–4.4.</a:t>
            </a: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 lang="en-US" sz="11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9096898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277694495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References: </a:t>
            </a:r>
            <a:endParaRPr/>
          </a:p>
          <a:p>
            <a:pPr marL="13970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Ember (2026), </a:t>
            </a:r>
            <a:r>
              <a:rPr lang="en-US" sz="1100" b="1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Yearly Electricity Data Europe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via Our World in Data (OWID).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Primary dataset: </a:t>
            </a: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3"/>
              </a:rPr>
              <a:t>https://ember-energy.org/data/yearly-electricity-data/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Machine-readable release: </a:t>
            </a: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4"/>
              </a:rPr>
              <a:t>https://files.ember-energy.org/public-downloads/europe_yearly_full_release_long_format.csv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OWID electricity mix dataset: </a:t>
            </a: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5"/>
              </a:rPr>
              <a:t>https://ourworldindata.org/grapher/electricity-mix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Fossil-fuel share: OWID/Ember, “Share of electricity generation from fossil fuels”.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Fossil fuels include coal, natural gas and oil/other fossil fuels.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Coal, gas, nuclear and hydro shares are taken from the corresponding OWID/Ember series.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Wind &amp; Solar is calculated as the sum of OWID wind and solar generation shares.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“Other” is calculated by DFC Economics as the residual to 100%.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It therefore includes bioenergy, oil/other fossil fuels, geothermal and other minor sources.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2005 historical values were cross-checked against Eurostat/European historical generation statistics.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EU-27 2025 values were cross-checked against Ember,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European Electricity Review 2026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Figures refer to domestic electricity generation; imports are not included in the generation shares</a:t>
            </a:r>
            <a:endParaRPr lang="en-US"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A61ED3D-D317-0D2D-DA89-C20DBBF251D4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373419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31889445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Market share (selected markets)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DE 70% • FR 91% • IT 88% • ES 94% • NL 96% • HU 100%</a:t>
            </a:r>
            <a:endParaRPr lang="en-US"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3986410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932252557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DAOA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Day-Ahead Operations Agreement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ANDOA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All NEMO Day-Ahead Operations Agreement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IDOA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Intraday Operations Agreement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ANIDOA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All NEMO Intraday Operations Agreement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TCMC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TSO Cooperation Agreement for Market Coupling</a:t>
            </a:r>
            <a:endParaRPr lang="en-US"/>
          </a:p>
          <a:p>
            <a:pPr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8085242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79797847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References: </a:t>
            </a:r>
            <a:endParaRPr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Electricity Balancing – Implementation Projects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overview of the European balancing platforms: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PICASSO (aFRR), MARI (mFRR), TERRE (RR), IGCC (imbalance netting) and FCR Cooperation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3"/>
              </a:rPr>
              <a:t>ENTSO-E Electricity Balancing overview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PICASSO – Platform for the International Coordination of Automated Frequency Restoration and Stable System Operation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European platform for the exchange of balancing energy from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automatic Frequency Restoration Reserves (aFRR)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established pursuant to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Art. 21 of Regulation (EU) 2017/2195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4"/>
              </a:rPr>
              <a:t>ENTSO-E PICASSO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MARI – Manually Activated Reserves Initiative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European platform for the exchange of balancing energy from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manual Frequency Restoration Reserves (mFRR)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5"/>
              </a:rPr>
              <a:t>ENTSO-E MARI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TERRE – Trans European Replacement Reserves Exchange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European platform for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Replacement Reserves (RR)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under Art. 19 of the Electricity Balancing Guideline. Note that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TERRE/LIBRA ceased operations in December 2025 and was decommissioned in March 2026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; therefore, if our slide depicts the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current 2026 architecture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we should label TERRE as a former platform rather than an active one.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6"/>
              </a:rPr>
              <a:t>ENTSO-E TERRE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FCR Cooperation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common market for the procurement and exchange of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Frequency Containment Reserves (FCR)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ENTSO-E currently describes the cooperation as covering the Austrian, Belgian, Czech, Danish, Dutch, French, German, Slovenian and Swiss TSOs.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7"/>
              </a:rPr>
              <a:t>ENTSO-E FCR Cooperation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European Commission, Commission Regulation (EU) 2017/2195 of 23 November 2017 establishing a guideline on electricity balancing (EB GL)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core legal framework for European balancing-market integration and the establishment of common platforms for FRR and RR.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8"/>
              </a:rPr>
              <a:t>Regulation (EU) 2017/2195 – EUR-Lex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“Go-Live of PICASSO and MARI platforms…” (2 December 2022)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useful source for the overall narrative that MARI and PICASSO, together with TERRE and IGCC, implemented the European target model for balancing-market integration.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ENTSO-E, Electricity Balancing Report / Market Report 2026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— useful as the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latest status source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for participation/accession to MARI and PICASSO and developments during 2025–26. </a:t>
            </a:r>
            <a:endParaRPr lang="en-US"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3698BA-7DE8-736C-08AD-1AD63EFCCA8F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1151589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666419989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it-IT"/>
              <a:t>Coexistence with national mechanisms ...</a:t>
            </a:r>
            <a:endParaRPr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2706071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728928781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References – PCI decision chain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Policy and planning inputs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2019/943 on the internal market for electricity, Art. 30(1)(b) and Art. 48: ENTSO-E prepares the biennial Union-wide TYNDP, building on national investment plans and regional investment plans.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2018/1999 on the Governance of the Energy Union: National Energy and Climate Plans (NECPs) provide national policy, demand, generation and decarbonisation assumptions feeding EU infrastructure planning.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 Joint scenarios and system needs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 (TEN-E), Art. 12: ENTSO-E and ENTSOG develop joint scenarios for the TYNDP process, subject to stakeholder consultation, ACER opinion and Commission approval.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Art. 13: ENTSO-E/ENTSOG identify infrastructure gaps on the basis of those scenarios, including cross-border network needs and alternatives to new infrastructure.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 Project origination and application to TYNDP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ENTSO-E,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TYNDP 2026 Guidance for Applicants – Criteria for applications and their treatment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Section 2: project promoters submit transmission/storage projects and must satisfy defined administrative and technical eligibility criteria.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ENTSO-E,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Include your project in TYNDP 2026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24 April 2025: applications are submitted through the TYNDP Projects Platform; inclusion in TYNDP is a prerequisite for transmission/storage projects subsequently applying for PCI/PMI status.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 TYNDP admission and project CBA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ENTSO-E verifies submitted projects against the administrative and technical admission criteria; compliant projects enter the TYNDP Project Portfolio and subsequently undergo project-level cost-benefit assessment.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Art. 11 and Annex V: framework for the harmonised energy-system-wide cost-benefit analysis used to assess infrastructure projects.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5. PCI application and regional / EU selection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Annex III, Section 2(3): proposed electricity transmission and storage PCIs must be included in the latest available Union-wide TYNDP.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Arts. 3–4 and Annex III: Regional Groups assess candidate projects against the PCI criteria and establish regional lists; the Commission adopts the Union List, taking account of Regional Group deliberations and ACER opinions.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6. Cross-border cost allocation and financing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Art. 16: project promoters may submit an investment request including project-specific CBA, business plan and a request for cross-border cost allocation; the relevant NRAs decide jointly, with ACER deciding where they cannot agree.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Arts. 17–18: regulatory incentives for higher-risk PCI investments and eligibility, subject to the applicable conditions, for Union financial assistance under the Connecting Europe Facility.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7. National approvals, permitting and delivery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Arts. 8–10: national competent authorities coordinate and accelerate PCI permit-granting; the process comprises a pre-application procedure and a statutory permit-granting procedure, with an overall target duration of no more than 42 months, subject to permitted extensions. 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2022/869, Art. 3(6): electricity PCIs become an integral part of the relevant regional investment plans and national ten-year network development plans and receive the highest possible priority in those plans.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Main legal sources: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Regulation (EU) 2022/869 (revised TEN-E Regulation); Regulation (EU) 2019/943 on the internal market for electricity; Regulation (EU) 2018/1999 on the Governance of the Energy Union; ENTSO-E TYNDP 2026 Guidance for Applicants.</a:t>
            </a:r>
            <a:endParaRPr lang="en-US"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1522127" name="Segnaposto immagine diapositiva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79535010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References</a:t>
            </a:r>
            <a:endParaRPr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Historical network investment – IEA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IEA (2025),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World Energy Investment 2025 Datafile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Europe sheet, category “Electricity networks”. The series used in the slide covers transmission + distribution investment for Europe over 2015–2025; 2025 is an IEA estimate. Values are reported by IEA in constant 2024 USD.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3"/>
              </a:rPr>
              <a:t>https://www.iea.org/data-and-statistics/data-product/world-energy-investment-2025-datafile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IEA (2025),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World Energy Investment 2025 – How we track investment in energy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 methodology and price-basis definitions.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4"/>
              </a:rPr>
              <a:t>https://www.iea.org/reports/world-energy-investment-2025/how-we-track-investment-in-energy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IEA “Europe” perimeter is broader than the EU: it includes the EU, UK and additional neighbouring European economies included in the IEA regional aggregate.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 Conversion of historical IEA values into EUR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IEA historical values are converted from constant 2024 USD into EUR using the ECB 2024 annual-average USD/EUR reference rate: EUR 1 = USD 1.0824. Conversion used in the slide: EUR bn = USD bn / 1.0824.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ECB, annual USD/EUR reference-rate series: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5"/>
              </a:rPr>
              <a:t>https://data.ecb.europa.eu/data/datasets/EXR/EXR.A.USD.EUR.SP00.A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 ACER 2025–2050 investment-needs range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ACER (2024),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Competitive and sustainable electric grid development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Figure 6 and Table A1. ACER normalises estimates from ERT, Ember, ENTSO-E and Eurelectric to provide comparable EU transmission + distribution investment requirements for 2025–2050.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6"/>
              </a:rPr>
              <a:t>https://www.acer.europa.eu/sites/default/files/documents/Publications/ACER_2024_Monitoring_Electricity_Infrastructure.pdf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range used in the slide is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75–100bn/year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corresponding to total investment of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1.95–2.60tn over 2025–2050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 ENTSO-E benchmark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ENTSO-E estimate shown in the slide is the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ACER-normalised value reported in Figure 6 / Table A1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96bn/year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over 2025–2050. It should therefore be cited through the ACER comparison rather than treated as a separately recalculated DFC estimate.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Source: ACER (2024),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Competitive and sustainable electric grid development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Figure 6 / Table A1.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5. Eurelectric benchmark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Eurelectric estimate shown in the slide is likewise the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ACER-normalised value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100bn/year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over 2025–2050.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Source: ACER (2024),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Competitive and sustainable electric grid development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Figure 6 / Table A1.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For graphical readability only, the Eurelectric line may be plotted at EUR 99.3bn/year so that it does not overlap exactly with the EUR 100bn/year upper bound; the label and underlying value remain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100bn/year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6. European Commission – earlier estimate (2022/23)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European Commission, COM(2023) 757 final, </a:t>
            </a:r>
            <a:r>
              <a:rPr lang="en-US" sz="1100" b="0" i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Grids, the missing link – An EU Action Plan for Grids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The Commission refers to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584bn of electricity-grid investment for 2020–2030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https://eur-lex.europa.eu/legal-content/EN/TXT/?uri=COM:2023:757:FIN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For comparability with the annual figures in the slide, DFC annualises this total as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58.4bn/year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7. European Commission – 2025 estimate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European Commission, guidance of 2 June 2025 on anticipatory investments for electricity grids. The Commission indicates investment needs by 2040 of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730bn for distribution networks + EUR 477bn for transmission networks = EUR 1,207bn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7"/>
              </a:rPr>
              <a:t>https://energy.ec.europa.eu/news/eu-guidance-ensuring-electricity-grids-are-fit-future-2025-06-02_en</a:t>
            </a:r>
            <a:b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slide annualises EUR 1,207bn over 2025–2040, giving approximately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EUR 80.5bn/year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en-US"/>
          </a:p>
          <a:p>
            <a:pPr marL="139700" indent="0">
              <a:buNone/>
              <a:defRPr/>
            </a:pP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Methodological note / comparability</a:t>
            </a:r>
            <a:b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The historical IEA series and the forward-looking benchmarks are </a:t>
            </a:r>
            <a:r>
              <a:rPr lang="en-US" sz="11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not perfectly like-for-like geographically</a:t>
            </a:r>
            <a:r>
              <a:rPr lang="en-US" sz="11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IEA historical “Europe” is broader than the EU and includes the UK and other neighbouring economies, whereas the ACER and Commission forward-looking estimates refer to the EU.</a:t>
            </a:r>
            <a:endParaRPr lang="en-US"/>
          </a:p>
          <a:p>
            <a:pPr marL="139700" indent="0">
              <a:buNone/>
              <a:defRPr/>
            </a:pPr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B900792-2806-D76F-2865-5FE30FEAAF5E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A3670E2-41E2-AF94-FA60-604CB28B325A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016A1DB-6469-21BE-C1DB-5FB40986EC41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WF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3445748" name="Google Shape;8;p1"/>
          <p:cNvSpPr txBox="1">
            <a:spLocks noGrp="1"/>
          </p:cNvSpPr>
          <p:nvPr>
            <p:ph type="sldNum" idx="4"/>
          </p:nvPr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50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lvl="1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lvl="2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lvl="3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lvl="4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lvl="5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lvl="6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lvl="7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lvl="8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0514134" name="Title 1"/>
          <p:cNvSpPr>
            <a:spLocks noGrp="1"/>
          </p:cNvSpPr>
          <p:nvPr>
            <p:ph type="ctrTitle"/>
          </p:nvPr>
        </p:nvSpPr>
        <p:spPr bwMode="auto"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6946877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305399678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51569143" name="Google Shape;8;p1"/>
          <p:cNvSpPr txBox="1"/>
          <p:nvPr userDrawn="1"/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7415207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0559016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95136070" name="Title 1"/>
          <p:cNvSpPr>
            <a:spLocks noGrp="1"/>
          </p:cNvSpPr>
          <p:nvPr>
            <p:ph type="ctrTitle"/>
          </p:nvPr>
        </p:nvSpPr>
        <p:spPr bwMode="auto"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212840731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898298128" name="Google Shape;8;p1"/>
          <p:cNvSpPr txBox="1"/>
          <p:nvPr userDrawn="1"/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5068204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58142153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975153641" name="Title 1"/>
          <p:cNvSpPr>
            <a:spLocks noGrp="1"/>
          </p:cNvSpPr>
          <p:nvPr>
            <p:ph type="ctrTitle"/>
          </p:nvPr>
        </p:nvSpPr>
        <p:spPr bwMode="auto"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669274242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795236123" name="Google Shape;8;p1"/>
          <p:cNvSpPr txBox="1"/>
          <p:nvPr userDrawn="1"/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80680" name="Title 1"/>
          <p:cNvSpPr>
            <a:spLocks noGrp="1"/>
          </p:cNvSpPr>
          <p:nvPr>
            <p:ph type="ctrTitle"/>
          </p:nvPr>
        </p:nvSpPr>
        <p:spPr bwMode="auto"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97857094" name="Subtitle 2"/>
          <p:cNvSpPr>
            <a:spLocks noGrp="1"/>
          </p:cNvSpPr>
          <p:nvPr>
            <p:ph type="subTitle" idx="1"/>
          </p:nvPr>
        </p:nvSpPr>
        <p:spPr bwMode="auto"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684737582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250298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7158893" name="Google Shape;8;p1"/>
          <p:cNvSpPr txBox="1">
            <a:spLocks noGrp="1"/>
          </p:cNvSpPr>
          <p:nvPr>
            <p:ph type="sldNum" idx="4"/>
          </p:nvPr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50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lvl="1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lvl="2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lvl="3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lvl="4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lvl="5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lvl="6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lvl="7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lvl="8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B5C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7228299" name="Picture 6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739623056" name="직사각형 3"/>
          <p:cNvSpPr/>
          <p:nvPr userDrawn="1"/>
        </p:nvSpPr>
        <p:spPr bwMode="auto"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sp>
        <p:nvSpPr>
          <p:cNvPr id="2109243126" name="직사각형 3"/>
          <p:cNvSpPr/>
          <p:nvPr userDrawn="1"/>
        </p:nvSpPr>
        <p:spPr bwMode="auto"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sp>
        <p:nvSpPr>
          <p:cNvPr id="390102390" name="Title 1"/>
          <p:cNvSpPr txBox="1"/>
          <p:nvPr userDrawn="1"/>
        </p:nvSpPr>
        <p:spPr bwMode="auto"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굴림체"/>
              <a:buNone/>
              <a:defRPr lang="ko-KR" sz="5400" b="0" i="0" u="none" strike="noStrike" cap="none">
                <a:solidFill>
                  <a:srgbClr val="386907"/>
                </a:solidFill>
                <a:latin typeface="+mj-lt"/>
                <a:ea typeface="맑은 고딕"/>
                <a:cs typeface="+mj-c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r>
              <a:rPr lang="en-US" sz="3600" b="1">
                <a:solidFill>
                  <a:srgbClr val="088F9E"/>
                </a:solidFill>
                <a:latin typeface="Calibri"/>
                <a:cs typeface="Calibri"/>
              </a:rPr>
              <a:t>Presentation Title, Presentation Title</a:t>
            </a:r>
            <a:endParaRPr lang="en-US" sz="320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251775691" name="직사각형 3"/>
          <p:cNvSpPr/>
          <p:nvPr userDrawn="1"/>
        </p:nvSpPr>
        <p:spPr bwMode="auto"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grpSp>
        <p:nvGrpSpPr>
          <p:cNvPr id="554749227" name="Group 11"/>
          <p:cNvGrpSpPr/>
          <p:nvPr userDrawn="1"/>
        </p:nvGrpSpPr>
        <p:grpSpPr bwMode="auto"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461780877" name="Picture 14"/>
          <p:cNvPicPr>
            <a:picLocks noChangeAspect="1"/>
          </p:cNvPicPr>
          <p:nvPr userDrawn="1"/>
        </p:nvPicPr>
        <p:blipFill rotWithShape="1">
          <a:blip r:embed="rId6"/>
          <a:stretch/>
        </p:blipFill>
        <p:spPr bwMode="auto"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745019887" name="Google Shape;8;p1"/>
          <p:cNvSpPr txBox="1"/>
          <p:nvPr userDrawn="1"/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5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B5C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5787848" name="직사각형 3"/>
          <p:cNvSpPr/>
          <p:nvPr userDrawn="1"/>
        </p:nvSpPr>
        <p:spPr bwMode="auto"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80000">
                <a:srgbClr val="E9F5F9"/>
              </a:gs>
              <a:gs pos="99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pic>
        <p:nvPicPr>
          <p:cNvPr id="382014301" name="Picture 6"/>
          <p:cNvPicPr>
            <a:picLocks noChangeAspect="1"/>
          </p:cNvPicPr>
          <p:nvPr userDrawn="1"/>
        </p:nvPicPr>
        <p:blipFill rotWithShape="1">
          <a:blip r:embed="rId5"/>
          <a:stretch/>
        </p:blipFill>
        <p:spPr bwMode="auto"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162618622" name="직사각형 3"/>
          <p:cNvSpPr/>
          <p:nvPr userDrawn="1"/>
        </p:nvSpPr>
        <p:spPr bwMode="auto"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pic>
        <p:nvPicPr>
          <p:cNvPr id="1864163861" name="Picture 10"/>
          <p:cNvPicPr>
            <a:picLocks noChangeAspect="1"/>
          </p:cNvPicPr>
          <p:nvPr userDrawn="1"/>
        </p:nvPicPr>
        <p:blipFill rotWithShape="1">
          <a:blip r:embed="rId6"/>
          <a:stretch/>
        </p:blipFill>
        <p:spPr bwMode="auto"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825755884" name="Google Shape;8;p1"/>
          <p:cNvSpPr txBox="1">
            <a:spLocks noGrp="1"/>
          </p:cNvSpPr>
          <p:nvPr>
            <p:ph type="sldNum" idx="4"/>
          </p:nvPr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50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lvl="1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lvl="2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lvl="3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lvl="4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lvl="5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lvl="6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lvl="7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lvl="8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B5C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8755821" name="직사각형 3"/>
          <p:cNvSpPr/>
          <p:nvPr userDrawn="1"/>
        </p:nvSpPr>
        <p:spPr bwMode="auto"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Calibri"/>
            </a:endParaRPr>
          </a:p>
        </p:txBody>
      </p:sp>
      <p:sp>
        <p:nvSpPr>
          <p:cNvPr id="1169922276" name="Rounded Rectangle 7"/>
          <p:cNvSpPr/>
          <p:nvPr userDrawn="1"/>
        </p:nvSpPr>
        <p:spPr bwMode="auto">
          <a:xfrm>
            <a:off x="2510091" y="760316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latin typeface="Calibri"/>
            </a:endParaRPr>
          </a:p>
        </p:txBody>
      </p:sp>
      <p:pic>
        <p:nvPicPr>
          <p:cNvPr id="1232205757" name="Picture 8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125720001" name="Oval 9"/>
          <p:cNvSpPr/>
          <p:nvPr userDrawn="1"/>
        </p:nvSpPr>
        <p:spPr bwMode="auto"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latin typeface="Calibri"/>
            </a:endParaRPr>
          </a:p>
        </p:txBody>
      </p:sp>
      <p:pic>
        <p:nvPicPr>
          <p:cNvPr id="101482305" name="Picture 13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220808069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432869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0898247" name="Google Shape;8;p1"/>
          <p:cNvSpPr txBox="1">
            <a:spLocks noGrp="1"/>
          </p:cNvSpPr>
          <p:nvPr>
            <p:ph type="sldNum" idx="4"/>
          </p:nvPr>
        </p:nvSpPr>
        <p:spPr bwMode="auto"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50">
                <a:solidFill>
                  <a:srgbClr val="088F9E"/>
                </a:solidFill>
                <a:latin typeface="Calibri"/>
                <a:ea typeface="Inter-Regular"/>
                <a:cs typeface="Calibri"/>
              </a:defRPr>
            </a:lvl1pPr>
            <a:lvl2pPr lvl="1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lvl="2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lvl="3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lvl="4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lvl="5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lvl="6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lvl="7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lvl="8" algn="r" rtl="0">
              <a:buNone/>
              <a:defRPr sz="1750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>
              <a:defRPr/>
            </a:pPr>
            <a:fld id="{00000000-1234-1234-1234-123412341234}" type="slidenum">
              <a:rPr lang="en"/>
              <a:t>‹nº›</a:t>
            </a:fld>
            <a:endParaRPr lang="e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fc-economic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57869151" name="Picture 2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688535437" name="직사각형 3"/>
          <p:cNvSpPr/>
          <p:nvPr/>
        </p:nvSpPr>
        <p:spPr bwMode="auto">
          <a:xfrm>
            <a:off x="1" y="-225020"/>
            <a:ext cx="12190412" cy="7127407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sp>
        <p:nvSpPr>
          <p:cNvPr id="1129372157" name="직사각형 3"/>
          <p:cNvSpPr/>
          <p:nvPr/>
        </p:nvSpPr>
        <p:spPr bwMode="auto"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sp>
        <p:nvSpPr>
          <p:cNvPr id="2144589900" name="Title 1"/>
          <p:cNvSpPr txBox="1"/>
          <p:nvPr/>
        </p:nvSpPr>
        <p:spPr bwMode="auto">
          <a:xfrm>
            <a:off x="639216" y="2591098"/>
            <a:ext cx="9369930" cy="148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0" rIns="132741" bIns="66370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굴림체"/>
              <a:buNone/>
              <a:defRPr lang="ko-KR" sz="5400" b="0" i="0" u="none" strike="noStrike" cap="none">
                <a:solidFill>
                  <a:srgbClr val="386907"/>
                </a:solidFill>
                <a:latin typeface="+mj-lt"/>
                <a:ea typeface="맑은 고딕"/>
                <a:cs typeface="+mj-c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굴림체"/>
              <a:buNone/>
              <a:defRPr/>
            </a:pPr>
            <a:r>
              <a:rPr lang="en-US" sz="4800" b="1">
                <a:solidFill>
                  <a:srgbClr val="088F9E"/>
                </a:solidFill>
                <a:latin typeface="Calibri"/>
                <a:cs typeface="Calibri"/>
              </a:rPr>
              <a:t>Regional energy integration in Europe: the electricity sec</a:t>
            </a:r>
            <a:r>
              <a:rPr lang="en-US" sz="4800" b="1" i="0" u="none" strike="noStrike" cap="none" spc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tor</a:t>
            </a:r>
            <a:endParaRPr lang="en-US" sz="320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1439315894" name="직사각형 3"/>
          <p:cNvSpPr/>
          <p:nvPr/>
        </p:nvSpPr>
        <p:spPr bwMode="auto"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solidFill>
                <a:srgbClr val="009DD9"/>
              </a:solidFill>
              <a:latin typeface="Calibri"/>
            </a:endParaRPr>
          </a:p>
        </p:txBody>
      </p:sp>
      <p:grpSp>
        <p:nvGrpSpPr>
          <p:cNvPr id="921451679" name="Group 1"/>
          <p:cNvGrpSpPr/>
          <p:nvPr/>
        </p:nvGrpSpPr>
        <p:grpSpPr bwMode="auto"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930038297" name="Picture 15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589298312" name="Segnaposto testo 6"/>
          <p:cNvSpPr>
            <a:spLocks noGrp="1"/>
          </p:cNvSpPr>
          <p:nvPr/>
        </p:nvSpPr>
        <p:spPr bwMode="auto">
          <a:xfrm>
            <a:off x="719930" y="4340247"/>
            <a:ext cx="10750550" cy="385930"/>
          </a:xfrm>
          <a:prstGeom prst="rect">
            <a:avLst/>
          </a:prstGeom>
        </p:spPr>
        <p:txBody>
          <a:bodyPr vert="horz" lIns="72000" tIns="72000" rIns="72000" bIns="72000" rtlCol="0">
            <a:noAutofit/>
          </a:bodyPr>
          <a:lstStyle>
            <a:lvl1pPr marL="0" marR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>
              <a:lnSpc>
                <a:spcPts val="1800"/>
              </a:lnSpc>
              <a:spcBef>
                <a:spcPts val="0"/>
              </a:spcBef>
              <a:buClr>
                <a:schemeClr val="tx1"/>
              </a:buClr>
              <a:buSzPct val="130000"/>
              <a:buFont typeface="Arial"/>
              <a:buNone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-174625" algn="l" defTabSz="914400" rtl="0">
              <a:lnSpc>
                <a:spcPts val="1500"/>
              </a:lnSpc>
              <a:spcBef>
                <a:spcPts val="0"/>
              </a:spcBef>
              <a:buFont typeface="Arial"/>
              <a:buChar char="‒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96838" algn="l" defTabSz="914400" rtl="0">
              <a:lnSpc>
                <a:spcPts val="1200"/>
              </a:lnSpc>
              <a:spcBef>
                <a:spcPts val="0"/>
              </a:spcBef>
              <a:buSzPct val="130000"/>
              <a:buFont typeface="Arial"/>
              <a:buChar char="•"/>
              <a:defRPr sz="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895350" rtl="0">
              <a:lnSpc>
                <a:spcPts val="900"/>
              </a:lnSpc>
              <a:spcBef>
                <a:spcPts val="0"/>
              </a:spcBef>
              <a:buFont typeface="Arial"/>
              <a:buNone/>
              <a:defRPr sz="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/>
              <a:buNone/>
              <a:defRPr/>
            </a:pPr>
            <a:r>
              <a:rPr lang="it-IT" sz="2400">
                <a:solidFill>
                  <a:srgbClr val="088F9E"/>
                </a:solidFill>
                <a:latin typeface="Aptos"/>
                <a:ea typeface="Aptos"/>
                <a:cs typeface="Aptos"/>
              </a:rPr>
              <a:t>Guido </a:t>
            </a:r>
            <a:r>
              <a:rPr lang="it-IT" sz="2400" b="0" i="0" u="none" strike="noStrike" cap="none" spc="0">
                <a:solidFill>
                  <a:srgbClr val="088F9E"/>
                </a:solidFill>
                <a:latin typeface="Aptos"/>
                <a:ea typeface="Aptos"/>
                <a:cs typeface="Aptos"/>
              </a:rPr>
              <a:t>Cervigni</a:t>
            </a:r>
            <a:endParaRPr>
              <a:solidFill>
                <a:srgbClr val="088F9E"/>
              </a:solidFill>
            </a:endParaRPr>
          </a:p>
          <a:p>
            <a:pPr>
              <a:defRPr/>
            </a:pPr>
            <a:endParaRPr/>
          </a:p>
          <a:p>
            <a:pPr>
              <a:defRPr/>
            </a:pPr>
            <a:endParaRPr lang="it-IT"/>
          </a:p>
          <a:p>
            <a:pPr>
              <a:defRPr/>
            </a:pPr>
            <a:endParaRPr lang="it-IT"/>
          </a:p>
          <a:p>
            <a:pPr>
              <a:defRPr/>
            </a:pPr>
            <a:endParaRPr lang="it-IT"/>
          </a:p>
        </p:txBody>
      </p:sp>
      <p:pic>
        <p:nvPicPr>
          <p:cNvPr id="1607626761" name="Picture 1" descr="Logo, company name&#10;&#10;Description automatically generated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364463" y="6144171"/>
            <a:ext cx="549506" cy="417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4496878" name="Title 2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Agenda</a:t>
            </a:r>
            <a:endParaRPr/>
          </a:p>
        </p:txBody>
      </p:sp>
      <p:sp>
        <p:nvSpPr>
          <p:cNvPr id="1215845059" name="Elaborazione alternativa 2"/>
          <p:cNvSpPr/>
          <p:nvPr/>
        </p:nvSpPr>
        <p:spPr bwMode="auto">
          <a:xfrm>
            <a:off x="2222855" y="1597840"/>
            <a:ext cx="8259702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Power generation and development</a:t>
            </a:r>
          </a:p>
        </p:txBody>
      </p:sp>
      <p:sp>
        <p:nvSpPr>
          <p:cNvPr id="430780815" name="Elaborazione alternativa 4"/>
          <p:cNvSpPr/>
          <p:nvPr/>
        </p:nvSpPr>
        <p:spPr bwMode="auto">
          <a:xfrm>
            <a:off x="2222855" y="2897622"/>
            <a:ext cx="8259701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Markets</a:t>
            </a:r>
            <a:endParaRPr/>
          </a:p>
        </p:txBody>
      </p:sp>
      <p:sp>
        <p:nvSpPr>
          <p:cNvPr id="855508583" name="Elaborazione alternativa 6"/>
          <p:cNvSpPr/>
          <p:nvPr/>
        </p:nvSpPr>
        <p:spPr bwMode="auto">
          <a:xfrm>
            <a:off x="2222856" y="4197404"/>
            <a:ext cx="8259700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Transmission network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9968072" name="Title 2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Agenda</a:t>
            </a:r>
            <a:endParaRPr/>
          </a:p>
        </p:txBody>
      </p:sp>
      <p:sp>
        <p:nvSpPr>
          <p:cNvPr id="156231811" name="Elaborazione alternativa 2"/>
          <p:cNvSpPr/>
          <p:nvPr/>
        </p:nvSpPr>
        <p:spPr bwMode="auto">
          <a:xfrm>
            <a:off x="2054768" y="1572589"/>
            <a:ext cx="8259702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Power generation and development</a:t>
            </a:r>
          </a:p>
        </p:txBody>
      </p:sp>
      <p:sp>
        <p:nvSpPr>
          <p:cNvPr id="813894134" name="Elaborazione alternativa 4"/>
          <p:cNvSpPr/>
          <p:nvPr/>
        </p:nvSpPr>
        <p:spPr bwMode="auto">
          <a:xfrm>
            <a:off x="2054767" y="2897622"/>
            <a:ext cx="8259701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Markets</a:t>
            </a:r>
            <a:endParaRPr/>
          </a:p>
        </p:txBody>
      </p:sp>
      <p:sp>
        <p:nvSpPr>
          <p:cNvPr id="351905054" name="Elaborazione alternativa 6"/>
          <p:cNvSpPr/>
          <p:nvPr/>
        </p:nvSpPr>
        <p:spPr bwMode="auto">
          <a:xfrm>
            <a:off x="2054768" y="4222655"/>
            <a:ext cx="8259700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 dirty="0"/>
              <a:t>Transmission network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2010724" name="Title 8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Power generation development policies</a:t>
            </a:r>
            <a:endParaRPr/>
          </a:p>
        </p:txBody>
      </p:sp>
      <p:sp>
        <p:nvSpPr>
          <p:cNvPr id="1496880261" name="step-1"/>
          <p:cNvSpPr>
            <a:spLocks noGrp="1"/>
          </p:cNvSpPr>
          <p:nvPr/>
        </p:nvSpPr>
        <p:spPr bwMode="auto">
          <a:xfrm>
            <a:off x="124026" y="1650375"/>
            <a:ext cx="2318779" cy="3480860"/>
          </a:xfrm>
          <a:prstGeom prst="roundRect">
            <a:avLst>
              <a:gd name="adj" fmla="val 7609"/>
            </a:avLst>
          </a:prstGeom>
          <a:solidFill>
            <a:srgbClr val="009DD9"/>
          </a:solidFill>
          <a:ln w="1143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76854866" name="step-1"/>
          <p:cNvSpPr>
            <a:spLocks noGrp="1"/>
          </p:cNvSpPr>
          <p:nvPr/>
        </p:nvSpPr>
        <p:spPr bwMode="auto">
          <a:xfrm>
            <a:off x="2512691" y="1650373"/>
            <a:ext cx="2318779" cy="3477259"/>
          </a:xfrm>
          <a:prstGeom prst="roundRect">
            <a:avLst>
              <a:gd name="adj" fmla="val 7609"/>
            </a:avLst>
          </a:prstGeom>
          <a:solidFill>
            <a:schemeClr val="accent6">
              <a:lumMod val="60000"/>
              <a:lumOff val="40000"/>
            </a:schemeClr>
          </a:solidFill>
          <a:ln w="1143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49400725" name="Rettangolo 3"/>
          <p:cNvSpPr>
            <a:spLocks noGrp="1"/>
          </p:cNvSpPr>
          <p:nvPr/>
        </p:nvSpPr>
        <p:spPr bwMode="auto">
          <a:xfrm>
            <a:off x="2727239" y="1732710"/>
            <a:ext cx="1872788" cy="6285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National contributions</a:t>
            </a:r>
            <a:endParaRPr sz="2200" dirty="0">
              <a:latin typeface="Aptos"/>
              <a:cs typeface="Aptos"/>
            </a:endParaRPr>
          </a:p>
        </p:txBody>
      </p:sp>
      <p:sp>
        <p:nvSpPr>
          <p:cNvPr id="2003982698" name="step-1"/>
          <p:cNvSpPr>
            <a:spLocks noGrp="1"/>
          </p:cNvSpPr>
          <p:nvPr/>
        </p:nvSpPr>
        <p:spPr bwMode="auto">
          <a:xfrm>
            <a:off x="4926867" y="1634686"/>
            <a:ext cx="2318779" cy="3480860"/>
          </a:xfrm>
          <a:prstGeom prst="roundRect">
            <a:avLst>
              <a:gd name="adj" fmla="val 7609"/>
            </a:avLst>
          </a:prstGeom>
          <a:solidFill>
            <a:srgbClr val="009DD9"/>
          </a:solidFill>
          <a:ln w="1143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275824007" name="step-1"/>
          <p:cNvSpPr>
            <a:spLocks noGrp="1"/>
          </p:cNvSpPr>
          <p:nvPr/>
        </p:nvSpPr>
        <p:spPr bwMode="auto">
          <a:xfrm>
            <a:off x="7315532" y="1634685"/>
            <a:ext cx="2318779" cy="3477258"/>
          </a:xfrm>
          <a:prstGeom prst="roundRect">
            <a:avLst>
              <a:gd name="adj" fmla="val 7609"/>
            </a:avLst>
          </a:prstGeom>
          <a:solidFill>
            <a:schemeClr val="accent6">
              <a:lumMod val="60000"/>
              <a:lumOff val="40000"/>
            </a:schemeClr>
          </a:solidFill>
          <a:ln w="1143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5007532" name="Rettangolo 6"/>
          <p:cNvSpPr>
            <a:spLocks noGrp="1"/>
          </p:cNvSpPr>
          <p:nvPr/>
        </p:nvSpPr>
        <p:spPr bwMode="auto">
          <a:xfrm>
            <a:off x="7253205" y="1622424"/>
            <a:ext cx="2419226" cy="10494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National </a:t>
            </a:r>
            <a:endParaRPr sz="2200" dirty="0"/>
          </a:p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support mechanisms</a:t>
            </a:r>
            <a:endParaRPr sz="2200" dirty="0">
              <a:latin typeface="Aptos"/>
              <a:cs typeface="Aptos"/>
            </a:endParaRPr>
          </a:p>
        </p:txBody>
      </p:sp>
      <p:sp>
        <p:nvSpPr>
          <p:cNvPr id="333238335" name="step-1"/>
          <p:cNvSpPr>
            <a:spLocks noGrp="1"/>
          </p:cNvSpPr>
          <p:nvPr/>
        </p:nvSpPr>
        <p:spPr bwMode="auto">
          <a:xfrm>
            <a:off x="9747607" y="1622424"/>
            <a:ext cx="2318779" cy="3477258"/>
          </a:xfrm>
          <a:prstGeom prst="roundRect">
            <a:avLst>
              <a:gd name="adj" fmla="val 7609"/>
            </a:avLst>
          </a:prstGeom>
          <a:solidFill>
            <a:srgbClr val="009DD9"/>
          </a:solidFill>
          <a:ln w="11430">
            <a:noFill/>
            <a:prstDash val="solid"/>
          </a:ln>
        </p:spPr>
        <p:txBody>
          <a:bodyPr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23692987" name="Rettangolo 12"/>
          <p:cNvSpPr>
            <a:spLocks noGrp="1"/>
          </p:cNvSpPr>
          <p:nvPr/>
        </p:nvSpPr>
        <p:spPr bwMode="auto">
          <a:xfrm>
            <a:off x="358263" y="1649996"/>
            <a:ext cx="1710290" cy="6476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O</a:t>
            </a:r>
            <a:r>
              <a:rPr sz="2200" b="1" i="0" dirty="0" err="1">
                <a:solidFill>
                  <a:schemeClr val="bg2"/>
                </a:solidFill>
                <a:latin typeface="Aptos"/>
                <a:ea typeface="Aptos"/>
                <a:cs typeface="Aptos"/>
              </a:rPr>
              <a:t>bjectives</a:t>
            </a:r>
            <a:endParaRPr sz="2200" dirty="0">
              <a:latin typeface="Aptos"/>
              <a:cs typeface="Aptos"/>
            </a:endParaRPr>
          </a:p>
        </p:txBody>
      </p:sp>
      <p:sp>
        <p:nvSpPr>
          <p:cNvPr id="421886562" name="Rettangolo 13"/>
          <p:cNvSpPr>
            <a:spLocks noGrp="1"/>
          </p:cNvSpPr>
          <p:nvPr/>
        </p:nvSpPr>
        <p:spPr bwMode="auto">
          <a:xfrm>
            <a:off x="2523004" y="2456381"/>
            <a:ext cx="2304351" cy="250974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tabLst>
                <a:tab pos="270000" algn="l"/>
              </a:tabLs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•</a:t>
            </a:r>
            <a:r>
              <a:rPr lang="it-IT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  NECPs</a:t>
            </a:r>
            <a:endParaRPr sz="2000" b="0" i="0" u="none" strike="noStrike" cap="none" spc="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tabLst>
                <a:tab pos="270000" algn="l"/>
              </a:tabLs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•  Policies and measures</a:t>
            </a:r>
            <a:endParaRPr sz="2000" b="0" i="0" u="none" strike="noStrike" cap="none" spc="0" dirty="0">
              <a:solidFill>
                <a:schemeClr val="tx1"/>
              </a:solidFill>
              <a:latin typeface="Aptos"/>
              <a:cs typeface="Aptos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7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•  Projections and implementation pathway</a:t>
            </a: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</p:txBody>
      </p:sp>
      <p:sp>
        <p:nvSpPr>
          <p:cNvPr id="574352041" name="Rettangolo 14"/>
          <p:cNvSpPr>
            <a:spLocks noGrp="1"/>
          </p:cNvSpPr>
          <p:nvPr/>
        </p:nvSpPr>
        <p:spPr bwMode="auto">
          <a:xfrm>
            <a:off x="5032411" y="1622046"/>
            <a:ext cx="1967675" cy="8787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Coordination/ Review</a:t>
            </a:r>
            <a:endParaRPr sz="2200" dirty="0">
              <a:latin typeface="Aptos"/>
              <a:cs typeface="Aptos"/>
            </a:endParaRPr>
          </a:p>
        </p:txBody>
      </p:sp>
      <p:sp>
        <p:nvSpPr>
          <p:cNvPr id="14487056" name="Rettangolo 15"/>
          <p:cNvSpPr>
            <a:spLocks noGrp="1"/>
          </p:cNvSpPr>
          <p:nvPr/>
        </p:nvSpPr>
        <p:spPr bwMode="auto">
          <a:xfrm>
            <a:off x="4936942" y="2465067"/>
            <a:ext cx="2304351" cy="31100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Regional </a:t>
            </a:r>
            <a:endParaRPr sz="2000" b="0" i="0" u="none" strike="noStrike" cap="none" spc="0" dirty="0">
              <a:solidFill>
                <a:schemeClr val="bg2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consultation</a:t>
            </a:r>
            <a:endParaRPr sz="2000" b="0" i="0" u="none" strike="noStrike" cap="none" spc="0" dirty="0">
              <a:solidFill>
                <a:schemeClr val="bg2"/>
              </a:solidFill>
              <a:latin typeface="Aptos"/>
              <a:cs typeface="Aptos"/>
            </a:endParaRPr>
          </a:p>
          <a:p>
            <a:pPr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Commission recommendations</a:t>
            </a: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  <a:p>
            <a:pPr algn="l"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‘Due account or explain’</a:t>
            </a:r>
            <a:endParaRPr sz="2000" b="0" i="0" u="none" strike="noStrike" cap="none" spc="0" dirty="0">
              <a:solidFill>
                <a:schemeClr val="bg2"/>
              </a:solidFill>
              <a:latin typeface="Times New Roman"/>
              <a:cs typeface="Times New Roman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</a:t>
            </a:r>
            <a:r>
              <a:rPr lang="it-IT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N</a:t>
            </a: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o</a:t>
            </a:r>
            <a:r>
              <a:rPr lang="it-IT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n-</a:t>
            </a: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binding </a:t>
            </a:r>
            <a:r>
              <a:rPr lang="en-US" sz="2000" b="0" i="0" u="none" strike="noStrike" cap="none" spc="0" dirty="0" err="1">
                <a:solidFill>
                  <a:schemeClr val="bg2"/>
                </a:solidFill>
                <a:latin typeface="Aptos"/>
                <a:ea typeface="Aptos"/>
                <a:cs typeface="Aptos"/>
              </a:rPr>
              <a:t>reconciliatio</a:t>
            </a:r>
            <a:r>
              <a:rPr lang="it-IT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n</a:t>
            </a:r>
            <a:endParaRPr sz="2000" b="0" i="0" u="none" strike="noStrike" cap="none" spc="0" dirty="0">
              <a:solidFill>
                <a:schemeClr val="bg2"/>
              </a:solidFill>
              <a:latin typeface="Aptos"/>
              <a:cs typeface="Aptos"/>
            </a:endParaRPr>
          </a:p>
        </p:txBody>
      </p:sp>
      <p:sp>
        <p:nvSpPr>
          <p:cNvPr id="723672269" name="Rettangolo 16"/>
          <p:cNvSpPr>
            <a:spLocks noGrp="1"/>
          </p:cNvSpPr>
          <p:nvPr/>
        </p:nvSpPr>
        <p:spPr bwMode="auto">
          <a:xfrm>
            <a:off x="7318553" y="2806582"/>
            <a:ext cx="2304351" cy="250974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•  </a:t>
            </a:r>
            <a:r>
              <a:rPr lang="it-IT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R</a:t>
            </a:r>
            <a:r>
              <a:rPr lang="en-US" sz="2000" b="0" i="0" u="none" strike="noStrike" cap="none" spc="0" dirty="0" err="1">
                <a:solidFill>
                  <a:srgbClr val="172033"/>
                </a:solidFill>
                <a:latin typeface="Aptos"/>
                <a:ea typeface="Aptos"/>
                <a:cs typeface="Aptos"/>
              </a:rPr>
              <a:t>enewable</a:t>
            </a:r>
            <a:r>
              <a:rPr lang="en-US" sz="2000" b="0" i="0" u="none" strike="noStrike" cap="none" spc="0" dirty="0">
                <a:solidFill>
                  <a:srgbClr val="172033"/>
                </a:solidFill>
                <a:latin typeface="Aptos"/>
                <a:ea typeface="Aptos"/>
                <a:cs typeface="Aptos"/>
              </a:rPr>
              <a:t>  schemes</a:t>
            </a:r>
            <a:endParaRPr lang="en-US" sz="2000" b="0" i="0" u="none" strike="noStrike" cap="none" spc="0" dirty="0">
              <a:solidFill>
                <a:srgbClr val="172033"/>
              </a:solidFill>
              <a:latin typeface="Times New Roman"/>
              <a:cs typeface="Times New Roman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en-US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• </a:t>
            </a:r>
            <a:r>
              <a:rPr lang="it-IT" sz="2000" b="0" i="0" u="none" strike="noStrike" cap="none" spc="0" dirty="0">
                <a:solidFill>
                  <a:srgbClr val="172033"/>
                </a:solidFill>
                <a:latin typeface="Aptos"/>
                <a:ea typeface="Aptos"/>
                <a:cs typeface="Aptos"/>
              </a:rPr>
              <a:t> </a:t>
            </a:r>
            <a:r>
              <a:rPr lang="it-IT" sz="2000" b="0" i="0" u="none" strike="noStrike" cap="none" spc="0" dirty="0">
                <a:solidFill>
                  <a:schemeClr val="tx1"/>
                </a:solidFill>
                <a:latin typeface="Aptos"/>
                <a:ea typeface="Aptos"/>
                <a:cs typeface="Aptos"/>
              </a:rPr>
              <a:t>Capacity remuneration  mechanisms for flexible resources</a:t>
            </a:r>
            <a:endParaRPr sz="2000" b="0" i="0" u="none" strike="noStrike" cap="none" spc="0" dirty="0">
              <a:solidFill>
                <a:schemeClr val="tx1"/>
              </a:solidFill>
              <a:latin typeface="Aptos"/>
              <a:cs typeface="Aptos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</p:txBody>
      </p:sp>
      <p:sp>
        <p:nvSpPr>
          <p:cNvPr id="790157623" name="Rettangolo 17"/>
          <p:cNvSpPr>
            <a:spLocks noGrp="1"/>
          </p:cNvSpPr>
          <p:nvPr/>
        </p:nvSpPr>
        <p:spPr bwMode="auto">
          <a:xfrm>
            <a:off x="9843782" y="1623865"/>
            <a:ext cx="1967674" cy="87872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200" b="1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Coordination/ Review</a:t>
            </a:r>
            <a:endParaRPr sz="2200" dirty="0">
              <a:latin typeface="Aptos"/>
              <a:cs typeface="Aptos"/>
            </a:endParaRPr>
          </a:p>
        </p:txBody>
      </p:sp>
      <p:sp>
        <p:nvSpPr>
          <p:cNvPr id="901510169" name="Rettangolo 18"/>
          <p:cNvSpPr>
            <a:spLocks noGrp="1"/>
          </p:cNvSpPr>
          <p:nvPr/>
        </p:nvSpPr>
        <p:spPr bwMode="auto">
          <a:xfrm>
            <a:off x="124026" y="2737199"/>
            <a:ext cx="2339298" cy="250974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indent="-180000" algn="l">
              <a:lnSpc>
                <a:spcPct val="100000"/>
              </a:lnSpc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EU climate and energy goals</a:t>
            </a: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 </a:t>
            </a:r>
            <a:r>
              <a:rPr lang="en-US" sz="2000" b="0" i="0" u="none" strike="noStrike" cap="none" spc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EU</a:t>
            </a: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-wide renewable</a:t>
            </a:r>
            <a:r>
              <a:rPr lang="it-IT"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target</a:t>
            </a: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endParaRPr dirty="0"/>
          </a:p>
        </p:txBody>
      </p:sp>
      <p:sp>
        <p:nvSpPr>
          <p:cNvPr id="45551972" name="Rettangolo 19"/>
          <p:cNvSpPr>
            <a:spLocks noGrp="1"/>
          </p:cNvSpPr>
          <p:nvPr/>
        </p:nvSpPr>
        <p:spPr bwMode="auto">
          <a:xfrm>
            <a:off x="9766904" y="2400995"/>
            <a:ext cx="2269002" cy="250974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indent="-180000" algn="l">
              <a:lnSpc>
                <a:spcPct val="100000"/>
              </a:lnSpc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endParaRPr sz="2000" b="0" i="0" dirty="0">
              <a:solidFill>
                <a:schemeClr val="bg2"/>
              </a:solidFill>
              <a:latin typeface="Aptos"/>
              <a:ea typeface="Aptos"/>
              <a:cs typeface="Aptos"/>
            </a:endParaRPr>
          </a:p>
          <a:p>
            <a:pPr marL="180000" marR="0" indent="-180000" algn="l">
              <a:lnSpc>
                <a:spcPct val="100000"/>
              </a:lnSpc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• </a:t>
            </a:r>
            <a:r>
              <a:rPr lang="it-IT"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EU State aid discipline</a:t>
            </a:r>
            <a:endParaRPr dirty="0"/>
          </a:p>
          <a:p>
            <a:pPr marL="180000" marR="0" indent="-180000" algn="l">
              <a:lnSpc>
                <a:spcPct val="100000"/>
              </a:lnSpc>
              <a:spcBef>
                <a:spcPts val="0"/>
              </a:spcBef>
              <a:spcAft>
                <a:spcPts val="1416"/>
              </a:spcAft>
              <a:tabLst>
                <a:tab pos="270000" algn="l"/>
              </a:tabLst>
              <a:defRPr sz="105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2000" b="0" i="0" dirty="0">
                <a:solidFill>
                  <a:schemeClr val="bg2"/>
                </a:solidFill>
                <a:latin typeface="Aptos"/>
                <a:ea typeface="Aptos"/>
                <a:cs typeface="Aptos"/>
              </a:rPr>
              <a:t>  </a:t>
            </a:r>
            <a:endParaRPr sz="2000" dirty="0">
              <a:solidFill>
                <a:schemeClr val="bg2"/>
              </a:solidFill>
              <a:latin typeface="Aptos"/>
              <a:cs typeface="Aptos"/>
            </a:endParaRPr>
          </a:p>
        </p:txBody>
      </p:sp>
      <p:sp>
        <p:nvSpPr>
          <p:cNvPr id="374051851" name="Rettangolo 20"/>
          <p:cNvSpPr>
            <a:spLocks noGrp="1"/>
          </p:cNvSpPr>
          <p:nvPr/>
        </p:nvSpPr>
        <p:spPr bwMode="auto">
          <a:xfrm>
            <a:off x="190378" y="5233522"/>
            <a:ext cx="11762125" cy="730548"/>
          </a:xfrm>
          <a:prstGeom prst="rect">
            <a:avLst/>
          </a:prstGeom>
          <a:solidFill>
            <a:srgbClr val="FFC000">
              <a:alpha val="0"/>
            </a:srgbClr>
          </a:solidFill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ctr" anchorCtr="0" forceAA="0" compatLnSpc="0">
            <a:normAutofit lnSpcReduction="10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35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sz="2400" b="1" i="0" dirty="0">
                <a:solidFill>
                  <a:srgbClr val="071D53"/>
                </a:solidFill>
                <a:latin typeface="Aptos"/>
                <a:ea typeface="Aptos"/>
                <a:cs typeface="Aptos"/>
              </a:rPr>
              <a:t>EU institutions set the direction and review the framework</a:t>
            </a:r>
            <a:endParaRPr dirty="0"/>
          </a:p>
          <a:p>
            <a:pPr algn="ctr">
              <a:defRPr sz="135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sz="2400" b="1" i="0" dirty="0">
                <a:solidFill>
                  <a:srgbClr val="071D53"/>
                </a:solidFill>
                <a:latin typeface="Aptos"/>
                <a:ea typeface="Aptos"/>
                <a:cs typeface="Aptos"/>
              </a:rPr>
              <a:t>Member States retain broad control over generation choices and support design</a:t>
            </a: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12941723" name="Immagine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997259" y="1074450"/>
            <a:ext cx="10211212" cy="4696430"/>
          </a:xfrm>
          <a:prstGeom prst="rect">
            <a:avLst/>
          </a:prstGeom>
        </p:spPr>
      </p:pic>
      <p:sp>
        <p:nvSpPr>
          <p:cNvPr id="967193933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Power generation in Europe: 2005 - 2025</a:t>
            </a:r>
            <a:endParaRPr/>
          </a:p>
        </p:txBody>
      </p:sp>
      <p:sp>
        <p:nvSpPr>
          <p:cNvPr id="1816701422" name="Rettangolo 4"/>
          <p:cNvSpPr>
            <a:spLocks noGrp="1"/>
          </p:cNvSpPr>
          <p:nvPr/>
        </p:nvSpPr>
        <p:spPr bwMode="auto">
          <a:xfrm>
            <a:off x="214144" y="5521872"/>
            <a:ext cx="11762124" cy="730548"/>
          </a:xfrm>
          <a:prstGeom prst="rect">
            <a:avLst/>
          </a:prstGeom>
          <a:solidFill>
            <a:srgbClr val="FFC000">
              <a:alpha val="0"/>
            </a:srgbClr>
          </a:solidFill>
          <a:ln w="0">
            <a:noFill/>
            <a:prstDash val="solid"/>
          </a:ln>
        </p:spPr>
        <p:txBody>
          <a:bodyPr vert="horz" wrap="square" lIns="19048" tIns="9522" rIns="19048" bIns="9522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35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400" b="1" i="0" u="none" strike="noStrike" cap="none" spc="0" dirty="0">
                <a:solidFill>
                  <a:srgbClr val="071D53"/>
                </a:solidFill>
                <a:latin typeface="Aptos"/>
                <a:ea typeface="Aptos"/>
                <a:cs typeface="Aptos"/>
              </a:rPr>
              <a:t>Strong reduction of fossil-based generation; different national mixes</a:t>
            </a:r>
            <a:endParaRPr sz="2400" b="1" i="0" dirty="0">
              <a:solidFill>
                <a:srgbClr val="071D5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50512546" name="Rettangolo 5"/>
          <p:cNvSpPr>
            <a:spLocks noGrp="1"/>
          </p:cNvSpPr>
          <p:nvPr/>
        </p:nvSpPr>
        <p:spPr bwMode="auto">
          <a:xfrm>
            <a:off x="5544118" y="5499547"/>
            <a:ext cx="3714750" cy="1904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75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75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Source: Ember (2026), Our World in Data; DFC Economics analysis.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594497" name="Title 2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Agenda</a:t>
            </a:r>
            <a:endParaRPr/>
          </a:p>
        </p:txBody>
      </p:sp>
      <p:sp>
        <p:nvSpPr>
          <p:cNvPr id="760656503" name="Elaborazione alternativa 2"/>
          <p:cNvSpPr/>
          <p:nvPr/>
        </p:nvSpPr>
        <p:spPr bwMode="auto">
          <a:xfrm>
            <a:off x="1550504" y="1572589"/>
            <a:ext cx="8259702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Power generation and development</a:t>
            </a:r>
          </a:p>
        </p:txBody>
      </p:sp>
      <p:sp>
        <p:nvSpPr>
          <p:cNvPr id="1677280828" name="Elaborazione alternativa 4"/>
          <p:cNvSpPr/>
          <p:nvPr/>
        </p:nvSpPr>
        <p:spPr bwMode="auto">
          <a:xfrm>
            <a:off x="1550503" y="2897623"/>
            <a:ext cx="8259701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Markets</a:t>
            </a:r>
            <a:endParaRPr/>
          </a:p>
        </p:txBody>
      </p:sp>
      <p:sp>
        <p:nvSpPr>
          <p:cNvPr id="1345677960" name="Elaborazione alternativa 6"/>
          <p:cNvSpPr/>
          <p:nvPr/>
        </p:nvSpPr>
        <p:spPr bwMode="auto">
          <a:xfrm>
            <a:off x="1550504" y="4222657"/>
            <a:ext cx="8259700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 dirty="0"/>
              <a:t>Transmission network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2241595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Electricity forward trading </a:t>
            </a:r>
            <a:endParaRPr/>
          </a:p>
        </p:txBody>
      </p:sp>
      <p:pic>
        <p:nvPicPr>
          <p:cNvPr id="2054938762" name="Picture 212867217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71707" y="1652496"/>
            <a:ext cx="1776534" cy="751904"/>
          </a:xfrm>
          <a:prstGeom prst="rect">
            <a:avLst/>
          </a:prstGeom>
        </p:spPr>
      </p:pic>
      <p:pic>
        <p:nvPicPr>
          <p:cNvPr id="1295941013" name="Picture 2128672175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293898" y="1808964"/>
            <a:ext cx="4682370" cy="3505481"/>
          </a:xfrm>
          <a:prstGeom prst="rect">
            <a:avLst/>
          </a:prstGeom>
        </p:spPr>
      </p:pic>
      <p:pic>
        <p:nvPicPr>
          <p:cNvPr id="481227653" name="Immagine 9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929658" y="1808964"/>
            <a:ext cx="3095624" cy="3513952"/>
          </a:xfrm>
          <a:prstGeom prst="rect">
            <a:avLst/>
          </a:prstGeom>
        </p:spPr>
      </p:pic>
      <p:sp>
        <p:nvSpPr>
          <p:cNvPr id="594507510" name="Rettangolo 10"/>
          <p:cNvSpPr>
            <a:spLocks noGrp="1"/>
          </p:cNvSpPr>
          <p:nvPr/>
        </p:nvSpPr>
        <p:spPr bwMode="auto">
          <a:xfrm>
            <a:off x="3891864" y="1741138"/>
            <a:ext cx="952499" cy="3238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 fontScale="98765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050" b="1" i="0">
                <a:solidFill>
                  <a:srgbClr val="C61829"/>
                </a:solidFill>
                <a:latin typeface="Arial Narrow"/>
                <a:ea typeface="Arial Narrow"/>
                <a:cs typeface="Arial Narrow"/>
              </a:defRPr>
            </a:pPr>
            <a:r>
              <a:rPr sz="2050" b="1" i="0">
                <a:solidFill>
                  <a:srgbClr val="C61829"/>
                </a:solidFill>
                <a:latin typeface="Aptos"/>
                <a:ea typeface="Arial Narrow"/>
                <a:cs typeface="Arial Narrow"/>
              </a:rPr>
              <a:t>2005</a:t>
            </a:r>
            <a:endParaRPr/>
          </a:p>
        </p:txBody>
      </p:sp>
      <p:sp>
        <p:nvSpPr>
          <p:cNvPr id="1739560383" name="CasellaDiTesto 1281194288"/>
          <p:cNvSpPr txBox="1"/>
          <p:nvPr/>
        </p:nvSpPr>
        <p:spPr bwMode="auto">
          <a:xfrm>
            <a:off x="3880629" y="1277044"/>
            <a:ext cx="7397099" cy="305159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400" b="0">
                <a:latin typeface="Aptos"/>
                <a:ea typeface="Aptos"/>
                <a:cs typeface="Aptos"/>
              </a:rPr>
              <a:t>Delivery locations </a:t>
            </a:r>
            <a:endParaRPr sz="1400" b="0">
              <a:latin typeface="Aptos"/>
              <a:cs typeface="Aptos"/>
            </a:endParaRPr>
          </a:p>
        </p:txBody>
      </p:sp>
      <p:sp>
        <p:nvSpPr>
          <p:cNvPr id="49433161" name="Rettangolo 12"/>
          <p:cNvSpPr>
            <a:spLocks noGrp="1"/>
          </p:cNvSpPr>
          <p:nvPr/>
        </p:nvSpPr>
        <p:spPr bwMode="auto">
          <a:xfrm>
            <a:off x="7412361" y="1789367"/>
            <a:ext cx="952499" cy="3238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 fontScale="98765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05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sz="2050" b="1" i="0">
                <a:solidFill>
                  <a:srgbClr val="071D53"/>
                </a:solidFill>
                <a:latin typeface="Aptos"/>
                <a:ea typeface="Arial Narrow"/>
                <a:cs typeface="Arial Narrow"/>
              </a:rPr>
              <a:t>2025</a:t>
            </a:r>
            <a:endParaRPr/>
          </a:p>
        </p:txBody>
      </p:sp>
      <p:sp>
        <p:nvSpPr>
          <p:cNvPr id="1001099189" name="CasellaDiTesto 1207410707"/>
          <p:cNvSpPr txBox="1"/>
          <p:nvPr/>
        </p:nvSpPr>
        <p:spPr bwMode="auto">
          <a:xfrm>
            <a:off x="448078" y="2646865"/>
            <a:ext cx="3443782" cy="366119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800" b="0">
                <a:latin typeface="Aptos"/>
                <a:ea typeface="Aptos"/>
                <a:cs typeface="Aptos"/>
              </a:rPr>
              <a:t>Market share:  70%-100%</a:t>
            </a:r>
            <a:endParaRPr sz="1800" b="0">
              <a:latin typeface="Aptos"/>
              <a:cs typeface="Aptos"/>
            </a:endParaRPr>
          </a:p>
        </p:txBody>
      </p:sp>
      <p:sp>
        <p:nvSpPr>
          <p:cNvPr id="649759944" name="TextBox 2128672178"/>
          <p:cNvSpPr txBox="1"/>
          <p:nvPr/>
        </p:nvSpPr>
        <p:spPr bwMode="auto">
          <a:xfrm>
            <a:off x="558800" y="3185745"/>
            <a:ext cx="4058531" cy="548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t-IT" sz="1800" b="0">
                <a:latin typeface="Aptos"/>
              </a:rPr>
              <a:t>Volume 2025:  </a:t>
            </a:r>
            <a:r>
              <a:rPr sz="1800" b="0">
                <a:latin typeface="Aptos"/>
              </a:rPr>
              <a:t>9.33 PWh</a:t>
            </a:r>
            <a:endParaRPr sz="1800" b="0"/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b="0" i="0" u="none" strike="noStrike" cap="none" spc="0">
                <a:latin typeface="Aptos"/>
                <a:ea typeface="Aptos"/>
                <a:cs typeface="Aptos"/>
              </a:rPr>
              <a:t>(EU&amp;GB demand 3.09 PWh)</a:t>
            </a:r>
            <a:endParaRPr sz="1800" b="0"/>
          </a:p>
        </p:txBody>
      </p:sp>
      <p:sp>
        <p:nvSpPr>
          <p:cNvPr id="517340643" name="CasellaDiTesto 85123243"/>
          <p:cNvSpPr txBox="1"/>
          <p:nvPr/>
        </p:nvSpPr>
        <p:spPr bwMode="auto">
          <a:xfrm>
            <a:off x="448078" y="3880688"/>
            <a:ext cx="3481580" cy="914760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800" b="0">
                <a:latin typeface="Aptos"/>
                <a:ea typeface="Aptos"/>
                <a:cs typeface="Aptos"/>
              </a:rPr>
              <a:t>Forward horizon: Cal+10y</a:t>
            </a:r>
            <a:endParaRPr/>
          </a:p>
          <a:p>
            <a:pPr>
              <a:defRPr/>
            </a:pPr>
            <a:r>
              <a:rPr lang="it-IT" sz="1800" b="0">
                <a:latin typeface="Aptos"/>
                <a:ea typeface="Aptos"/>
                <a:cs typeface="Aptos"/>
              </a:rPr>
              <a:t>Yearly products dominate  trading</a:t>
            </a:r>
            <a:endParaRPr sz="1800" b="0">
              <a:latin typeface="Aptos"/>
              <a:cs typeface="Aptos"/>
            </a:endParaRPr>
          </a:p>
        </p:txBody>
      </p:sp>
      <p:sp>
        <p:nvSpPr>
          <p:cNvPr id="518931845" name="Rettangolo 16"/>
          <p:cNvSpPr>
            <a:spLocks noGrp="1"/>
          </p:cNvSpPr>
          <p:nvPr/>
        </p:nvSpPr>
        <p:spPr bwMode="auto">
          <a:xfrm>
            <a:off x="214144" y="5314445"/>
            <a:ext cx="11762124" cy="730548"/>
          </a:xfrm>
          <a:prstGeom prst="rect">
            <a:avLst/>
          </a:prstGeom>
          <a:solidFill>
            <a:srgbClr val="FFC000">
              <a:alpha val="0"/>
            </a:srgbClr>
          </a:solidFill>
          <a:ln w="0">
            <a:noFill/>
            <a:prstDash val="solid"/>
          </a:ln>
        </p:spPr>
        <p:txBody>
          <a:bodyPr vert="horz" wrap="square" lIns="19048" tIns="9522" rIns="19048" bIns="9522" numCol="1" spcCol="0" rtlCol="0" fromWordArt="0" anchor="ctr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350" b="1" i="0">
                <a:solidFill>
                  <a:srgbClr val="071D5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2400" b="1" i="0">
                <a:solidFill>
                  <a:srgbClr val="071D53"/>
                </a:solidFill>
                <a:latin typeface="Aptos"/>
                <a:ea typeface="Aptos"/>
                <a:cs typeface="Aptos"/>
              </a:rPr>
              <a:t>F</a:t>
            </a:r>
            <a:r>
              <a:rPr lang="en-US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orward trading has become pan-European, with </a:t>
            </a:r>
            <a:r>
              <a:rPr lang="it-IT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one dominant marketplace</a:t>
            </a:r>
            <a:endParaRPr sz="2400" b="1" i="0">
              <a:solidFill>
                <a:srgbClr val="071D53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7305833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Electricity spot trading </a:t>
            </a:r>
            <a:endParaRPr/>
          </a:p>
        </p:txBody>
      </p:sp>
      <p:sp>
        <p:nvSpPr>
          <p:cNvPr id="352205288" name="Segnaposto testo 4"/>
          <p:cNvSpPr>
            <a:spLocks noGrp="1"/>
          </p:cNvSpPr>
          <p:nvPr>
            <p:ph type="body" idx="13"/>
          </p:nvPr>
        </p:nvSpPr>
        <p:spPr bwMode="auto">
          <a:xfrm>
            <a:off x="1321521" y="1178131"/>
            <a:ext cx="2282235" cy="685800"/>
          </a:xfrm>
        </p:spPr>
        <p:txBody>
          <a:bodyPr/>
          <a:lstStyle/>
          <a:p>
            <a:pPr>
              <a:defRPr/>
            </a:pPr>
            <a:r>
              <a:rPr lang="it-IT" sz="4400">
                <a:solidFill>
                  <a:schemeClr val="accent5">
                    <a:lumMod val="50000"/>
                  </a:schemeClr>
                </a:solidFill>
              </a:rPr>
              <a:t>MCSC</a:t>
            </a:r>
            <a:endParaRPr/>
          </a:p>
        </p:txBody>
      </p:sp>
      <p:sp>
        <p:nvSpPr>
          <p:cNvPr id="1736621756" name="TextBox 2"/>
          <p:cNvSpPr txBox="1"/>
          <p:nvPr/>
        </p:nvSpPr>
        <p:spPr bwMode="auto">
          <a:xfrm>
            <a:off x="3987807" y="1330040"/>
            <a:ext cx="742860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1400" b="0" i="0">
                <a:solidFill>
                  <a:srgbClr val="44B5C2"/>
                </a:solidFill>
                <a:latin typeface="Aptos"/>
              </a:rPr>
              <a:t>Market coupling footprint</a:t>
            </a:r>
            <a:endParaRPr>
              <a:solidFill>
                <a:srgbClr val="44B5C2"/>
              </a:solidFill>
            </a:endParaRPr>
          </a:p>
        </p:txBody>
      </p:sp>
      <p:sp>
        <p:nvSpPr>
          <p:cNvPr id="797648813" name="TextBox 4"/>
          <p:cNvSpPr txBox="1"/>
          <p:nvPr/>
        </p:nvSpPr>
        <p:spPr bwMode="auto">
          <a:xfrm>
            <a:off x="952273" y="1805151"/>
            <a:ext cx="2755915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1200" b="1" i="0">
                <a:solidFill>
                  <a:schemeClr val="accent5">
                    <a:lumMod val="50000"/>
                  </a:schemeClr>
                </a:solidFill>
                <a:latin typeface="Aptos"/>
              </a:rPr>
              <a:t>Market Coupling Steering Committee</a:t>
            </a:r>
            <a:endParaRPr sz="2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73508784" name="TextBox 6"/>
          <p:cNvSpPr txBox="1"/>
          <p:nvPr/>
        </p:nvSpPr>
        <p:spPr bwMode="auto">
          <a:xfrm>
            <a:off x="892111" y="2133610"/>
            <a:ext cx="266663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17 NEMOs &amp;  30 TSOs</a:t>
            </a:r>
            <a:endParaRPr sz="14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23743092" name="TextBox 7"/>
          <p:cNvSpPr txBox="1"/>
          <p:nvPr/>
        </p:nvSpPr>
        <p:spPr bwMode="auto">
          <a:xfrm>
            <a:off x="892111" y="2516388"/>
            <a:ext cx="287874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5 core agreements, </a:t>
            </a:r>
            <a:endParaRPr lang="it-IT" sz="1600" b="0" i="0" u="none" strike="noStrike" cap="none" spc="0" dirty="0">
              <a:solidFill>
                <a:schemeClr val="accent5">
                  <a:lumMod val="50000"/>
                </a:schemeClr>
              </a:solidFill>
              <a:latin typeface="Aptos"/>
              <a:cs typeface="Apto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10+ supporting contracts, operational procedures</a:t>
            </a:r>
          </a:p>
        </p:txBody>
      </p:sp>
      <p:sp>
        <p:nvSpPr>
          <p:cNvPr id="1573208423" name="TextBox 8"/>
          <p:cNvSpPr txBox="1"/>
          <p:nvPr/>
        </p:nvSpPr>
        <p:spPr bwMode="auto">
          <a:xfrm>
            <a:off x="899237" y="3380511"/>
            <a:ext cx="2672052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Volume 2025</a:t>
            </a:r>
            <a:endParaRPr lang="it-IT" sz="1600" b="0" i="0" u="none" strike="noStrike" cap="none" spc="0">
              <a:solidFill>
                <a:schemeClr val="accent5">
                  <a:lumMod val="50000"/>
                </a:schemeClr>
              </a:solidFill>
              <a:latin typeface="Aptos"/>
              <a:cs typeface="Apto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SDAC 1.90 PWh</a:t>
            </a:r>
            <a:endParaRPr lang="it-IT" sz="1600" b="0" i="0" u="none" strike="noStrike" cap="none" spc="0">
              <a:solidFill>
                <a:schemeClr val="accent5">
                  <a:lumMod val="50000"/>
                </a:schemeClr>
              </a:solidFill>
              <a:latin typeface="Aptos"/>
              <a:cs typeface="Apto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SIDC  0.387 PWh</a:t>
            </a:r>
            <a:endParaRPr sz="16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71227657" name="TextBox 13"/>
          <p:cNvSpPr txBox="1"/>
          <p:nvPr/>
        </p:nvSpPr>
        <p:spPr bwMode="auto">
          <a:xfrm>
            <a:off x="4038724" y="1589832"/>
            <a:ext cx="95560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2000" b="1" i="0">
                <a:solidFill>
                  <a:srgbClr val="071D53"/>
                </a:solidFill>
                <a:latin typeface="Aptos"/>
              </a:rPr>
              <a:t>2006</a:t>
            </a:r>
            <a:endParaRPr/>
          </a:p>
        </p:txBody>
      </p:sp>
      <p:pic>
        <p:nvPicPr>
          <p:cNvPr id="1095594947" name="Picture 15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904633" y="1959329"/>
            <a:ext cx="2800377" cy="2497384"/>
          </a:xfrm>
          <a:prstGeom prst="rect">
            <a:avLst/>
          </a:prstGeom>
        </p:spPr>
      </p:pic>
      <p:sp>
        <p:nvSpPr>
          <p:cNvPr id="1567108101" name="TextBox 19"/>
          <p:cNvSpPr txBox="1"/>
          <p:nvPr/>
        </p:nvSpPr>
        <p:spPr bwMode="auto">
          <a:xfrm>
            <a:off x="7506231" y="1588682"/>
            <a:ext cx="95560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2000" b="1" i="0">
                <a:solidFill>
                  <a:srgbClr val="071D53"/>
                </a:solidFill>
                <a:latin typeface="Aptos"/>
              </a:rPr>
              <a:t>2025</a:t>
            </a:r>
            <a:endParaRPr sz="2000"/>
          </a:p>
        </p:txBody>
      </p:sp>
      <p:sp>
        <p:nvSpPr>
          <p:cNvPr id="633690921" name="TextBox 26"/>
          <p:cNvSpPr txBox="1"/>
          <p:nvPr/>
        </p:nvSpPr>
        <p:spPr bwMode="auto">
          <a:xfrm>
            <a:off x="982206" y="5074970"/>
            <a:ext cx="1022600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From regional clusters t</a:t>
            </a:r>
            <a:r>
              <a:rPr lang="en-US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o single day-ahead and intraday </a:t>
            </a:r>
            <a:r>
              <a:rPr lang="it-IT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market </a:t>
            </a:r>
            <a:r>
              <a:rPr lang="en-US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coupling, with implicit transmission cap</a:t>
            </a:r>
            <a:r>
              <a:rPr lang="it-IT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a</a:t>
            </a:r>
            <a:r>
              <a:rPr lang="en-US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city </a:t>
            </a:r>
            <a:r>
              <a:rPr lang="en-US" sz="2400" b="1" i="0" u="none" strike="noStrike" cap="none" spc="0" dirty="0" err="1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alloc</a:t>
            </a:r>
            <a:r>
              <a:rPr lang="it-IT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a</a:t>
            </a:r>
            <a:r>
              <a:rPr lang="en-US" sz="2400" b="1" i="0" u="none" strike="noStrike" cap="none" spc="0" dirty="0" err="1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tion</a:t>
            </a:r>
            <a:r>
              <a:rPr lang="en-US" sz="2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 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71370762" name="TextBox 28"/>
          <p:cNvSpPr txBox="1"/>
          <p:nvPr/>
        </p:nvSpPr>
        <p:spPr bwMode="auto">
          <a:xfrm>
            <a:off x="5304821" y="4598413"/>
            <a:ext cx="3507490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sz="800" b="0" i="0" dirty="0">
                <a:solidFill>
                  <a:srgbClr val="65728A"/>
                </a:solidFill>
                <a:latin typeface="Aptos"/>
              </a:rPr>
              <a:t>Sources: NEMO Committee; ENTSO-E / MCSC; CACM Annual Report 2025.</a:t>
            </a:r>
            <a:endParaRPr sz="2000" dirty="0"/>
          </a:p>
        </p:txBody>
      </p:sp>
      <p:sp>
        <p:nvSpPr>
          <p:cNvPr id="280054587" name="Rounded Rectangle 18"/>
          <p:cNvSpPr/>
          <p:nvPr/>
        </p:nvSpPr>
        <p:spPr bwMode="auto">
          <a:xfrm>
            <a:off x="7278294" y="1600418"/>
            <a:ext cx="4067433" cy="2856295"/>
          </a:xfrm>
          <a:prstGeom prst="roundRect">
            <a:avLst>
              <a:gd name="adj" fmla="val 10880"/>
            </a:avLst>
          </a:prstGeom>
          <a:noFill/>
          <a:ln w="10160">
            <a:solidFill>
              <a:srgbClr val="165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pic>
        <p:nvPicPr>
          <p:cNvPr id="428569889" name="Picture 29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443561" y="1939657"/>
            <a:ext cx="3736897" cy="2460659"/>
          </a:xfrm>
          <a:prstGeom prst="rect">
            <a:avLst/>
          </a:prstGeom>
        </p:spPr>
      </p:pic>
      <p:sp>
        <p:nvSpPr>
          <p:cNvPr id="1198488888" name="CasellaDiTesto 1640419882"/>
          <p:cNvSpPr txBox="1"/>
          <p:nvPr/>
        </p:nvSpPr>
        <p:spPr bwMode="auto">
          <a:xfrm>
            <a:off x="771896" y="4123529"/>
            <a:ext cx="3005396" cy="345544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0" i="0" u="none" strike="noStrike" cap="none" spc="0">
                <a:solidFill>
                  <a:schemeClr val="accent5">
                    <a:lumMod val="50000"/>
                  </a:schemeClr>
                </a:solidFill>
                <a:latin typeface="Aptos"/>
                <a:ea typeface="Aptos"/>
                <a:cs typeface="Aptos"/>
              </a:rPr>
              <a:t>(EU power demand 2.8 PWh</a:t>
            </a:r>
            <a:r>
              <a:rPr lang="it-IT" sz="1600" b="0" i="0" u="none" strike="noStrike" cap="none" spc="0">
                <a:solidFill>
                  <a:srgbClr val="0E2E67"/>
                </a:solidFill>
                <a:latin typeface="Aptos"/>
                <a:ea typeface="Aptos"/>
                <a:cs typeface="Aptos"/>
              </a:rPr>
              <a:t>)</a:t>
            </a:r>
            <a:endParaRPr sz="1600" b="0"/>
          </a:p>
        </p:txBody>
      </p:sp>
      <p:sp>
        <p:nvSpPr>
          <p:cNvPr id="1673350230" name="Rounded Rectangle 12"/>
          <p:cNvSpPr/>
          <p:nvPr/>
        </p:nvSpPr>
        <p:spPr bwMode="auto">
          <a:xfrm>
            <a:off x="3770858" y="1564201"/>
            <a:ext cx="3112550" cy="2892512"/>
          </a:xfrm>
          <a:prstGeom prst="roundRect">
            <a:avLst>
              <a:gd name="adj" fmla="val 10824"/>
            </a:avLst>
          </a:prstGeom>
          <a:noFill/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2436055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br>
              <a:rPr lang="en-US">
                <a:solidFill>
                  <a:srgbClr val="071D53"/>
                </a:solidFill>
                <a:latin typeface="Aptos"/>
                <a:cs typeface="Aptos"/>
              </a:rPr>
            </a:br>
            <a:r>
              <a:rPr lang="en-US">
                <a:latin typeface="Aptos"/>
                <a:cs typeface="Aptos"/>
              </a:rPr>
              <a:t>Ancillary services and balancing</a:t>
            </a:r>
            <a:endParaRPr lang="it-IT"/>
          </a:p>
        </p:txBody>
      </p:sp>
      <p:pic>
        <p:nvPicPr>
          <p:cNvPr id="2089021030" name="Picture 214077259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790680" y="1489045"/>
            <a:ext cx="5699999" cy="3849999"/>
          </a:xfrm>
          <a:prstGeom prst="rect">
            <a:avLst/>
          </a:prstGeom>
        </p:spPr>
      </p:pic>
      <p:sp>
        <p:nvSpPr>
          <p:cNvPr id="32697864" name="TextBox 26"/>
          <p:cNvSpPr txBox="1"/>
          <p:nvPr/>
        </p:nvSpPr>
        <p:spPr bwMode="auto">
          <a:xfrm>
            <a:off x="974326" y="5712432"/>
            <a:ext cx="10241760" cy="7318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i="0" u="none" strike="noStrike" cap="none" spc="0" dirty="0">
                <a:solidFill>
                  <a:srgbClr val="071D53"/>
                </a:solidFill>
                <a:latin typeface="Aptos"/>
                <a:ea typeface="Aptos"/>
                <a:cs typeface="Aptos"/>
              </a:rPr>
              <a:t>Increasing integration of real-time procurement, with challenging interactions with national mechanisms</a:t>
            </a:r>
            <a:r>
              <a:rPr lang="en-US" sz="2400" b="1" i="0" u="none" strike="noStrike" cap="none" spc="0" dirty="0">
                <a:solidFill>
                  <a:srgbClr val="071D53"/>
                </a:solidFill>
                <a:latin typeface="Aptos"/>
                <a:ea typeface="Aptos"/>
                <a:cs typeface="Aptos"/>
              </a:rPr>
              <a:t> </a:t>
            </a:r>
            <a:endParaRPr dirty="0"/>
          </a:p>
        </p:txBody>
      </p:sp>
      <p:sp>
        <p:nvSpPr>
          <p:cNvPr id="561806518" name="Rettangolo con angoli arrotondati 9"/>
          <p:cNvSpPr>
            <a:spLocks noGrp="1"/>
          </p:cNvSpPr>
          <p:nvPr/>
        </p:nvSpPr>
        <p:spPr bwMode="auto">
          <a:xfrm>
            <a:off x="646604" y="1561436"/>
            <a:ext cx="3073274" cy="3299999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7F8EA6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1777797320" name="Rettangolo con angoli arrotondati 10"/>
          <p:cNvSpPr>
            <a:spLocks noGrp="1"/>
          </p:cNvSpPr>
          <p:nvPr/>
        </p:nvSpPr>
        <p:spPr bwMode="auto">
          <a:xfrm>
            <a:off x="1009391" y="2087336"/>
            <a:ext cx="238124" cy="238124"/>
          </a:xfrm>
          <a:prstGeom prst="roundRect">
            <a:avLst>
              <a:gd name="adj" fmla="val 12000"/>
            </a:avLst>
          </a:prstGeom>
          <a:solidFill>
            <a:srgbClr val="071D53"/>
          </a:solidFill>
          <a:ln w="9525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874767243" name="Rettangolo 11"/>
          <p:cNvSpPr>
            <a:spLocks noGrp="1"/>
          </p:cNvSpPr>
          <p:nvPr/>
        </p:nvSpPr>
        <p:spPr bwMode="auto">
          <a:xfrm>
            <a:off x="1333242" y="2037336"/>
            <a:ext cx="16999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90000" lnSpcReduction="12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600"/>
              <a:t>FCR Cooperation (9)</a:t>
            </a:r>
            <a:endParaRPr/>
          </a:p>
        </p:txBody>
      </p:sp>
      <p:sp>
        <p:nvSpPr>
          <p:cNvPr id="2083148797" name="Rettangolo 12"/>
          <p:cNvSpPr>
            <a:spLocks noGrp="1"/>
          </p:cNvSpPr>
          <p:nvPr/>
        </p:nvSpPr>
        <p:spPr bwMode="auto">
          <a:xfrm>
            <a:off x="1333242" y="2297336"/>
            <a:ext cx="1699999" cy="2095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65000" lnSpcReduction="20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7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16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Frequency Containment Reserve</a:t>
            </a:r>
            <a:endParaRPr sz="1600"/>
          </a:p>
        </p:txBody>
      </p:sp>
      <p:sp>
        <p:nvSpPr>
          <p:cNvPr id="1741101546" name="Rettangolo con angoli arrotondati 13"/>
          <p:cNvSpPr>
            <a:spLocks noGrp="1"/>
          </p:cNvSpPr>
          <p:nvPr/>
        </p:nvSpPr>
        <p:spPr bwMode="auto">
          <a:xfrm>
            <a:off x="1009391" y="2567336"/>
            <a:ext cx="238124" cy="238124"/>
          </a:xfrm>
          <a:prstGeom prst="roundRect">
            <a:avLst>
              <a:gd name="adj" fmla="val 12000"/>
            </a:avLst>
          </a:prstGeom>
          <a:solidFill>
            <a:srgbClr val="FF5A00"/>
          </a:solidFill>
          <a:ln w="9525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33350927" name="Rettangolo 14"/>
          <p:cNvSpPr>
            <a:spLocks noGrp="1"/>
          </p:cNvSpPr>
          <p:nvPr/>
        </p:nvSpPr>
        <p:spPr bwMode="auto">
          <a:xfrm>
            <a:off x="1333242" y="2763761"/>
            <a:ext cx="2313655" cy="2095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60000" lnSpcReduction="20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7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18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A</a:t>
            </a:r>
            <a:r>
              <a:rPr sz="18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utomatic Frequency Restoration Reserve</a:t>
            </a:r>
            <a:endParaRPr sz="2000"/>
          </a:p>
        </p:txBody>
      </p:sp>
      <p:sp>
        <p:nvSpPr>
          <p:cNvPr id="166332454" name="Rettangolo 15"/>
          <p:cNvSpPr>
            <a:spLocks noGrp="1"/>
          </p:cNvSpPr>
          <p:nvPr/>
        </p:nvSpPr>
        <p:spPr bwMode="auto">
          <a:xfrm>
            <a:off x="1333242" y="2997336"/>
            <a:ext cx="16999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95000" lnSpcReduction="11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600"/>
              <a:t>MARI (mFRR) (26)</a:t>
            </a:r>
            <a:endParaRPr/>
          </a:p>
        </p:txBody>
      </p:sp>
      <p:sp>
        <p:nvSpPr>
          <p:cNvPr id="2035840087" name="Rettangolo 16"/>
          <p:cNvSpPr>
            <a:spLocks noGrp="1"/>
          </p:cNvSpPr>
          <p:nvPr/>
        </p:nvSpPr>
        <p:spPr bwMode="auto">
          <a:xfrm>
            <a:off x="1333242" y="3257336"/>
            <a:ext cx="2158874" cy="2095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70000" lnSpcReduction="20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7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16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M</a:t>
            </a:r>
            <a:r>
              <a:rPr sz="16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anual Frequency Restoration Reserve</a:t>
            </a:r>
            <a:endParaRPr sz="1600"/>
          </a:p>
        </p:txBody>
      </p:sp>
      <p:sp>
        <p:nvSpPr>
          <p:cNvPr id="1813305113" name="Rettangolo con angoli arrotondati 17"/>
          <p:cNvSpPr>
            <a:spLocks noGrp="1"/>
          </p:cNvSpPr>
          <p:nvPr/>
        </p:nvSpPr>
        <p:spPr bwMode="auto">
          <a:xfrm>
            <a:off x="1009391" y="3527336"/>
            <a:ext cx="238124" cy="238124"/>
          </a:xfrm>
          <a:prstGeom prst="roundRect">
            <a:avLst>
              <a:gd name="adj" fmla="val 12000"/>
            </a:avLst>
          </a:prstGeom>
          <a:solidFill>
            <a:srgbClr val="006A6A"/>
          </a:solidFill>
          <a:ln w="9525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2051954503" name="Rettangolo 18"/>
          <p:cNvSpPr>
            <a:spLocks noGrp="1"/>
          </p:cNvSpPr>
          <p:nvPr/>
        </p:nvSpPr>
        <p:spPr bwMode="auto">
          <a:xfrm>
            <a:off x="1333242" y="3480310"/>
            <a:ext cx="2087437" cy="2851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400"/>
              <a:t>TERRE (RR, legacy)* (8)</a:t>
            </a:r>
            <a:endParaRPr sz="1600"/>
          </a:p>
        </p:txBody>
      </p:sp>
      <p:sp>
        <p:nvSpPr>
          <p:cNvPr id="1856717676" name="Rettangolo con angoli arrotondati 19"/>
          <p:cNvSpPr>
            <a:spLocks noGrp="1"/>
          </p:cNvSpPr>
          <p:nvPr/>
        </p:nvSpPr>
        <p:spPr bwMode="auto">
          <a:xfrm>
            <a:off x="1009391" y="3935899"/>
            <a:ext cx="238124" cy="2381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925670638" name="Rettangolo 20"/>
          <p:cNvSpPr>
            <a:spLocks noGrp="1"/>
          </p:cNvSpPr>
          <p:nvPr/>
        </p:nvSpPr>
        <p:spPr bwMode="auto">
          <a:xfrm>
            <a:off x="1333242" y="3923430"/>
            <a:ext cx="2587499" cy="23336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lnSpcReduction="10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400"/>
              <a:t>IGCC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(18 / 24)</a:t>
            </a:r>
            <a:endParaRPr lang="en-US" sz="15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64358054" name="CasellaDiTesto 2093044344"/>
          <p:cNvSpPr txBox="1"/>
          <p:nvPr/>
        </p:nvSpPr>
        <p:spPr bwMode="auto">
          <a:xfrm>
            <a:off x="1268109" y="4080592"/>
            <a:ext cx="2171516" cy="249381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I</a:t>
            </a:r>
            <a:r>
              <a:rPr lang="en-US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mbalance Netting</a:t>
            </a:r>
            <a:r>
              <a:rPr lang="it-IT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 &amp; c</a:t>
            </a:r>
            <a:r>
              <a:rPr lang="en-US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ounter</a:t>
            </a:r>
            <a:r>
              <a:rPr lang="it-IT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-</a:t>
            </a:r>
            <a:r>
              <a:rPr lang="en-US" sz="1100" b="0" i="0" u="none" strike="noStrike" cap="none" spc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activation</a:t>
            </a:r>
            <a:r>
              <a:rPr lang="it-IT"/>
              <a:t> </a:t>
            </a:r>
            <a:r>
              <a:t> </a:t>
            </a:r>
            <a:endParaRPr lang="en-US" sz="1100" b="0" i="0" u="none" strike="noStrike" cap="none" spc="0">
              <a:solidFill>
                <a:srgbClr val="172033"/>
              </a:solidFill>
              <a:latin typeface="Arial Narrow"/>
              <a:cs typeface="Arial Narrow"/>
            </a:endParaRPr>
          </a:p>
        </p:txBody>
      </p:sp>
      <p:sp>
        <p:nvSpPr>
          <p:cNvPr id="1861722483" name="Rettangolo con angoli arrotondati 46"/>
          <p:cNvSpPr>
            <a:spLocks noGrp="1"/>
          </p:cNvSpPr>
          <p:nvPr/>
        </p:nvSpPr>
        <p:spPr bwMode="auto">
          <a:xfrm>
            <a:off x="1009391" y="3065497"/>
            <a:ext cx="238124" cy="238124"/>
          </a:xfrm>
          <a:prstGeom prst="roundRect">
            <a:avLst>
              <a:gd name="adj" fmla="val 12000"/>
            </a:avLst>
          </a:prstGeom>
          <a:solidFill>
            <a:srgbClr val="7B2A8F"/>
          </a:solidFill>
          <a:ln w="9525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sz="1600"/>
          </a:p>
        </p:txBody>
      </p:sp>
      <p:sp>
        <p:nvSpPr>
          <p:cNvPr id="1133648120" name="Rettangolo 47"/>
          <p:cNvSpPr>
            <a:spLocks noGrp="1"/>
          </p:cNvSpPr>
          <p:nvPr/>
        </p:nvSpPr>
        <p:spPr bwMode="auto">
          <a:xfrm>
            <a:off x="1333241" y="2519461"/>
            <a:ext cx="16999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 fontScale="95000" lnSpcReduction="14000"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1600"/>
              <a:t>PICASSO (aFRR) (17)</a:t>
            </a:r>
            <a:endParaRPr/>
          </a:p>
        </p:txBody>
      </p:sp>
      <p:sp>
        <p:nvSpPr>
          <p:cNvPr id="335858311" name="Rettangolo 48"/>
          <p:cNvSpPr>
            <a:spLocks noGrp="1"/>
          </p:cNvSpPr>
          <p:nvPr/>
        </p:nvSpPr>
        <p:spPr bwMode="auto">
          <a:xfrm>
            <a:off x="1333241" y="3705739"/>
            <a:ext cx="2682749" cy="2881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vert="horz" wrap="square" lIns="19049" tIns="9524" rIns="19049" bIns="9524" numCol="1" spcCol="0" rtlCol="0" fromWordArt="0" anchor="t" anchorCtr="0" forceAA="0" compatLnSpc="0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7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11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Replacement Reserves</a:t>
            </a:r>
            <a:r>
              <a:rPr lang="it-IT" sz="11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 - de</a:t>
            </a:r>
            <a:r>
              <a:rPr sz="1100" b="0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commissioned</a:t>
            </a:r>
            <a:endParaRPr sz="1600"/>
          </a:p>
        </p:txBody>
      </p:sp>
      <p:pic>
        <p:nvPicPr>
          <p:cNvPr id="465386582" name="Picture 214077259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875023" y="1552159"/>
            <a:ext cx="5699999" cy="3849999"/>
          </a:xfrm>
          <a:prstGeom prst="rect">
            <a:avLst/>
          </a:prstGeom>
        </p:spPr>
      </p:pic>
      <p:sp>
        <p:nvSpPr>
          <p:cNvPr id="819941378" name="Rettangolo con angoli arrotondati 51"/>
          <p:cNvSpPr>
            <a:spLocks noGrp="1"/>
          </p:cNvSpPr>
          <p:nvPr/>
        </p:nvSpPr>
        <p:spPr bwMode="auto">
          <a:xfrm>
            <a:off x="6678079" y="330603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49307414" name="Rettangolo con angoli arrotondati 52"/>
          <p:cNvSpPr>
            <a:spLocks noGrp="1"/>
          </p:cNvSpPr>
          <p:nvPr/>
        </p:nvSpPr>
        <p:spPr bwMode="auto">
          <a:xfrm>
            <a:off x="6678079" y="3620356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7429271" name="Rettangolo con angoli arrotondati 53"/>
          <p:cNvSpPr>
            <a:spLocks noGrp="1"/>
          </p:cNvSpPr>
          <p:nvPr/>
        </p:nvSpPr>
        <p:spPr bwMode="auto">
          <a:xfrm>
            <a:off x="6678079" y="393468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5350307" name="Rettangolo con angoli arrotondati 54"/>
          <p:cNvSpPr>
            <a:spLocks noGrp="1"/>
          </p:cNvSpPr>
          <p:nvPr/>
        </p:nvSpPr>
        <p:spPr bwMode="auto">
          <a:xfrm>
            <a:off x="5970847" y="4420456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4110548" name="Rettangolo con angoli arrotondati 55"/>
          <p:cNvSpPr>
            <a:spLocks noGrp="1"/>
          </p:cNvSpPr>
          <p:nvPr/>
        </p:nvSpPr>
        <p:spPr bwMode="auto">
          <a:xfrm>
            <a:off x="6923347" y="4420456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3397189" name="Rettangolo con angoli arrotondati 56"/>
          <p:cNvSpPr>
            <a:spLocks noGrp="1"/>
          </p:cNvSpPr>
          <p:nvPr/>
        </p:nvSpPr>
        <p:spPr bwMode="auto">
          <a:xfrm>
            <a:off x="5685097" y="515388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1307332" name="Rettangolo con angoli arrotondati 57"/>
          <p:cNvSpPr>
            <a:spLocks noGrp="1"/>
          </p:cNvSpPr>
          <p:nvPr/>
        </p:nvSpPr>
        <p:spPr bwMode="auto">
          <a:xfrm>
            <a:off x="4453991" y="4618099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7667713" name="Rettangolo con angoli arrotondati 58"/>
          <p:cNvSpPr>
            <a:spLocks noGrp="1"/>
          </p:cNvSpPr>
          <p:nvPr/>
        </p:nvSpPr>
        <p:spPr bwMode="auto">
          <a:xfrm>
            <a:off x="7104323" y="275358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8252590" name="Rettangolo con angoli arrotondati 59"/>
          <p:cNvSpPr>
            <a:spLocks noGrp="1"/>
          </p:cNvSpPr>
          <p:nvPr/>
        </p:nvSpPr>
        <p:spPr bwMode="auto">
          <a:xfrm>
            <a:off x="7704398" y="1867755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22779508" name="Rettangolo con angoli arrotondati 60"/>
          <p:cNvSpPr>
            <a:spLocks noGrp="1"/>
          </p:cNvSpPr>
          <p:nvPr/>
        </p:nvSpPr>
        <p:spPr bwMode="auto">
          <a:xfrm>
            <a:off x="8428299" y="2087336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7851846" name="Rettangolo con angoli arrotondati 61"/>
          <p:cNvSpPr>
            <a:spLocks noGrp="1"/>
          </p:cNvSpPr>
          <p:nvPr/>
        </p:nvSpPr>
        <p:spPr bwMode="auto">
          <a:xfrm>
            <a:off x="9857048" y="166773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1469243" name="Rettangolo con angoli arrotondati 62"/>
          <p:cNvSpPr>
            <a:spLocks noGrp="1"/>
          </p:cNvSpPr>
          <p:nvPr/>
        </p:nvSpPr>
        <p:spPr bwMode="auto">
          <a:xfrm>
            <a:off x="10009448" y="2324955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3507922" name="Rettangolo con angoli arrotondati 63"/>
          <p:cNvSpPr>
            <a:spLocks noGrp="1"/>
          </p:cNvSpPr>
          <p:nvPr/>
        </p:nvSpPr>
        <p:spPr bwMode="auto">
          <a:xfrm>
            <a:off x="10009448" y="2620231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4814188" name="Rettangolo 64"/>
          <p:cNvSpPr>
            <a:spLocks noGrp="1"/>
          </p:cNvSpPr>
          <p:nvPr/>
        </p:nvSpPr>
        <p:spPr bwMode="auto">
          <a:xfrm>
            <a:off x="10076123" y="2648806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LV</a:t>
            </a:r>
            <a:endParaRPr/>
          </a:p>
        </p:txBody>
      </p:sp>
      <p:sp>
        <p:nvSpPr>
          <p:cNvPr id="87060209" name="Rettangolo con angoli arrotondati 65"/>
          <p:cNvSpPr>
            <a:spLocks noGrp="1"/>
          </p:cNvSpPr>
          <p:nvPr/>
        </p:nvSpPr>
        <p:spPr bwMode="auto">
          <a:xfrm>
            <a:off x="10390448" y="2705956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7905732" name="Rettangolo con angoli arrotondati 66"/>
          <p:cNvSpPr>
            <a:spLocks noGrp="1"/>
          </p:cNvSpPr>
          <p:nvPr/>
        </p:nvSpPr>
        <p:spPr bwMode="auto">
          <a:xfrm>
            <a:off x="10009448" y="2915505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90783401" name="Rettangolo 67"/>
          <p:cNvSpPr>
            <a:spLocks noGrp="1"/>
          </p:cNvSpPr>
          <p:nvPr/>
        </p:nvSpPr>
        <p:spPr bwMode="auto">
          <a:xfrm>
            <a:off x="10076123" y="2944080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LT</a:t>
            </a:r>
            <a:endParaRPr/>
          </a:p>
        </p:txBody>
      </p:sp>
      <p:sp>
        <p:nvSpPr>
          <p:cNvPr id="35052166" name="Rettangolo con angoli arrotondati 68"/>
          <p:cNvSpPr>
            <a:spLocks noGrp="1"/>
          </p:cNvSpPr>
          <p:nvPr/>
        </p:nvSpPr>
        <p:spPr bwMode="auto">
          <a:xfrm>
            <a:off x="7675823" y="332508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0392280" name="Rettangolo con angoli arrotondati 69"/>
          <p:cNvSpPr>
            <a:spLocks noGrp="1"/>
          </p:cNvSpPr>
          <p:nvPr/>
        </p:nvSpPr>
        <p:spPr bwMode="auto">
          <a:xfrm>
            <a:off x="8799773" y="332508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2189964" name="Rettangolo con angoli arrotondati 70"/>
          <p:cNvSpPr>
            <a:spLocks noGrp="1"/>
          </p:cNvSpPr>
          <p:nvPr/>
        </p:nvSpPr>
        <p:spPr bwMode="auto">
          <a:xfrm>
            <a:off x="8218748" y="3763231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322595" name="Rettangolo con angoli arrotondati 71"/>
          <p:cNvSpPr>
            <a:spLocks noGrp="1"/>
          </p:cNvSpPr>
          <p:nvPr/>
        </p:nvSpPr>
        <p:spPr bwMode="auto">
          <a:xfrm>
            <a:off x="8597330" y="3848955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0496619" name="Rettangolo con angoli arrotondati 72"/>
          <p:cNvSpPr>
            <a:spLocks noGrp="1"/>
          </p:cNvSpPr>
          <p:nvPr/>
        </p:nvSpPr>
        <p:spPr bwMode="auto">
          <a:xfrm>
            <a:off x="9247448" y="3915629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7263807" name="Rettangolo con angoli arrotondati 73"/>
          <p:cNvSpPr>
            <a:spLocks noGrp="1"/>
          </p:cNvSpPr>
          <p:nvPr/>
        </p:nvSpPr>
        <p:spPr bwMode="auto">
          <a:xfrm>
            <a:off x="7980623" y="4363306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4259460" name="Rettangolo con angoli arrotondati 74"/>
          <p:cNvSpPr>
            <a:spLocks noGrp="1"/>
          </p:cNvSpPr>
          <p:nvPr/>
        </p:nvSpPr>
        <p:spPr bwMode="auto">
          <a:xfrm>
            <a:off x="8609273" y="4772879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79953696" name="Rettangolo con angoli arrotondati 75"/>
          <p:cNvSpPr>
            <a:spLocks noGrp="1"/>
          </p:cNvSpPr>
          <p:nvPr/>
        </p:nvSpPr>
        <p:spPr bwMode="auto">
          <a:xfrm>
            <a:off x="7561523" y="5087205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045542" name="Rettangolo con angoli arrotondati 76"/>
          <p:cNvSpPr>
            <a:spLocks noGrp="1"/>
          </p:cNvSpPr>
          <p:nvPr/>
        </p:nvSpPr>
        <p:spPr bwMode="auto">
          <a:xfrm>
            <a:off x="8609273" y="5096730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6152773" name="Rettangolo con angoli arrotondati 78"/>
          <p:cNvSpPr>
            <a:spLocks noGrp="1"/>
          </p:cNvSpPr>
          <p:nvPr/>
        </p:nvSpPr>
        <p:spPr bwMode="auto">
          <a:xfrm>
            <a:off x="10361873" y="3910868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3208041" name="Rettangolo con angoli arrotondati 79"/>
          <p:cNvSpPr>
            <a:spLocks noGrp="1"/>
          </p:cNvSpPr>
          <p:nvPr/>
        </p:nvSpPr>
        <p:spPr bwMode="auto">
          <a:xfrm>
            <a:off x="10361873" y="4206142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7064118" name="Rettangolo 80"/>
          <p:cNvSpPr>
            <a:spLocks noGrp="1"/>
          </p:cNvSpPr>
          <p:nvPr/>
        </p:nvSpPr>
        <p:spPr bwMode="auto">
          <a:xfrm>
            <a:off x="10428548" y="4234718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HU</a:t>
            </a:r>
            <a:endParaRPr/>
          </a:p>
        </p:txBody>
      </p:sp>
      <p:sp>
        <p:nvSpPr>
          <p:cNvPr id="1750675871" name="Rettangolo con angoli arrotondati 81"/>
          <p:cNvSpPr>
            <a:spLocks noGrp="1"/>
          </p:cNvSpPr>
          <p:nvPr/>
        </p:nvSpPr>
        <p:spPr bwMode="auto">
          <a:xfrm>
            <a:off x="10361873" y="4501418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78707626" name="Rettangolo 118"/>
          <p:cNvSpPr>
            <a:spLocks noGrp="1"/>
          </p:cNvSpPr>
          <p:nvPr/>
        </p:nvSpPr>
        <p:spPr bwMode="auto">
          <a:xfrm>
            <a:off x="6652036" y="3338183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NL</a:t>
            </a:r>
            <a:endParaRPr/>
          </a:p>
        </p:txBody>
      </p:sp>
      <p:sp>
        <p:nvSpPr>
          <p:cNvPr id="1031727325" name="Rettangolo con angoli arrotondati 119"/>
          <p:cNvSpPr>
            <a:spLocks noGrp="1"/>
          </p:cNvSpPr>
          <p:nvPr/>
        </p:nvSpPr>
        <p:spPr bwMode="auto">
          <a:xfrm>
            <a:off x="6966361" y="33953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745213" name="Rettangolo con angoli arrotondati 120"/>
          <p:cNvSpPr>
            <a:spLocks noGrp="1"/>
          </p:cNvSpPr>
          <p:nvPr/>
        </p:nvSpPr>
        <p:spPr bwMode="auto">
          <a:xfrm>
            <a:off x="7061611" y="33953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1288971" name="Rettangolo con angoli arrotondati 121"/>
          <p:cNvSpPr>
            <a:spLocks noGrp="1"/>
          </p:cNvSpPr>
          <p:nvPr/>
        </p:nvSpPr>
        <p:spPr bwMode="auto">
          <a:xfrm>
            <a:off x="7156861" y="33953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72712606" name="Rettangolo con angoli arrotondati 122"/>
          <p:cNvSpPr>
            <a:spLocks noGrp="1"/>
          </p:cNvSpPr>
          <p:nvPr/>
        </p:nvSpPr>
        <p:spPr bwMode="auto">
          <a:xfrm>
            <a:off x="7252111" y="33953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6099536" name="Rettangolo 123"/>
          <p:cNvSpPr>
            <a:spLocks noGrp="1"/>
          </p:cNvSpPr>
          <p:nvPr/>
        </p:nvSpPr>
        <p:spPr bwMode="auto">
          <a:xfrm>
            <a:off x="6652036" y="3652507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BE</a:t>
            </a:r>
            <a:endParaRPr/>
          </a:p>
        </p:txBody>
      </p:sp>
      <p:sp>
        <p:nvSpPr>
          <p:cNvPr id="740402130" name="Rettangolo con angoli arrotondati 124"/>
          <p:cNvSpPr>
            <a:spLocks noGrp="1"/>
          </p:cNvSpPr>
          <p:nvPr/>
        </p:nvSpPr>
        <p:spPr bwMode="auto">
          <a:xfrm>
            <a:off x="6966361" y="3709658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2390182" name="Rettangolo con angoli arrotondati 125"/>
          <p:cNvSpPr>
            <a:spLocks noGrp="1"/>
          </p:cNvSpPr>
          <p:nvPr/>
        </p:nvSpPr>
        <p:spPr bwMode="auto">
          <a:xfrm>
            <a:off x="7061611" y="3709658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6269993" name="Rettangolo con angoli arrotondati 126"/>
          <p:cNvSpPr>
            <a:spLocks noGrp="1"/>
          </p:cNvSpPr>
          <p:nvPr/>
        </p:nvSpPr>
        <p:spPr bwMode="auto">
          <a:xfrm>
            <a:off x="7156861" y="3709658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4096634" name="Rettangolo con angoli arrotondati 127"/>
          <p:cNvSpPr>
            <a:spLocks noGrp="1"/>
          </p:cNvSpPr>
          <p:nvPr/>
        </p:nvSpPr>
        <p:spPr bwMode="auto">
          <a:xfrm>
            <a:off x="7252111" y="3709658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1740645" name="Rettangolo 128"/>
          <p:cNvSpPr>
            <a:spLocks noGrp="1"/>
          </p:cNvSpPr>
          <p:nvPr/>
        </p:nvSpPr>
        <p:spPr bwMode="auto">
          <a:xfrm>
            <a:off x="6652036" y="3966833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LU</a:t>
            </a:r>
            <a:endParaRPr/>
          </a:p>
        </p:txBody>
      </p:sp>
      <p:sp>
        <p:nvSpPr>
          <p:cNvPr id="1665172969" name="Rettangolo con angoli arrotondati 129"/>
          <p:cNvSpPr>
            <a:spLocks noGrp="1"/>
          </p:cNvSpPr>
          <p:nvPr/>
        </p:nvSpPr>
        <p:spPr bwMode="auto">
          <a:xfrm>
            <a:off x="6966361" y="4023983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4183406" name="Rettangolo 130"/>
          <p:cNvSpPr>
            <a:spLocks noGrp="1"/>
          </p:cNvSpPr>
          <p:nvPr/>
        </p:nvSpPr>
        <p:spPr bwMode="auto">
          <a:xfrm>
            <a:off x="5944805" y="4452608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FR</a:t>
            </a:r>
            <a:endParaRPr/>
          </a:p>
        </p:txBody>
      </p:sp>
      <p:sp>
        <p:nvSpPr>
          <p:cNvPr id="439381212" name="Rettangolo con angoli arrotondati 131"/>
          <p:cNvSpPr>
            <a:spLocks noGrp="1"/>
          </p:cNvSpPr>
          <p:nvPr/>
        </p:nvSpPr>
        <p:spPr bwMode="auto">
          <a:xfrm>
            <a:off x="6259129" y="45097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02227161" name="Rettangolo con angoli arrotondati 132"/>
          <p:cNvSpPr>
            <a:spLocks noGrp="1"/>
          </p:cNvSpPr>
          <p:nvPr/>
        </p:nvSpPr>
        <p:spPr bwMode="auto">
          <a:xfrm>
            <a:off x="6354380" y="45097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3346927" name="Rettangolo con angoli arrotondati 133"/>
          <p:cNvSpPr>
            <a:spLocks noGrp="1"/>
          </p:cNvSpPr>
          <p:nvPr/>
        </p:nvSpPr>
        <p:spPr bwMode="auto">
          <a:xfrm>
            <a:off x="6449630" y="45097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3819108" name="Rettangolo con angoli arrotondati 134"/>
          <p:cNvSpPr>
            <a:spLocks noGrp="1"/>
          </p:cNvSpPr>
          <p:nvPr/>
        </p:nvSpPr>
        <p:spPr bwMode="auto">
          <a:xfrm>
            <a:off x="6544879" y="45097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8412191" name="Rettangolo con angoli arrotondati 135"/>
          <p:cNvSpPr>
            <a:spLocks noGrp="1"/>
          </p:cNvSpPr>
          <p:nvPr/>
        </p:nvSpPr>
        <p:spPr bwMode="auto">
          <a:xfrm>
            <a:off x="6640130" y="45097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3709462" name="Rettangolo 136"/>
          <p:cNvSpPr>
            <a:spLocks noGrp="1"/>
          </p:cNvSpPr>
          <p:nvPr/>
        </p:nvSpPr>
        <p:spPr bwMode="auto">
          <a:xfrm>
            <a:off x="5659055" y="5186032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ES</a:t>
            </a:r>
            <a:endParaRPr/>
          </a:p>
        </p:txBody>
      </p:sp>
      <p:sp>
        <p:nvSpPr>
          <p:cNvPr id="862082700" name="Rettangolo con angoli arrotondati 137"/>
          <p:cNvSpPr>
            <a:spLocks noGrp="1"/>
          </p:cNvSpPr>
          <p:nvPr/>
        </p:nvSpPr>
        <p:spPr bwMode="auto">
          <a:xfrm>
            <a:off x="5973379" y="52431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4394043" name="Rettangolo con angoli arrotondati 138"/>
          <p:cNvSpPr>
            <a:spLocks noGrp="1"/>
          </p:cNvSpPr>
          <p:nvPr/>
        </p:nvSpPr>
        <p:spPr bwMode="auto">
          <a:xfrm>
            <a:off x="6068630" y="52431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2296974" name="Rettangolo con angoli arrotondati 139"/>
          <p:cNvSpPr>
            <a:spLocks noGrp="1"/>
          </p:cNvSpPr>
          <p:nvPr/>
        </p:nvSpPr>
        <p:spPr bwMode="auto">
          <a:xfrm>
            <a:off x="6163880" y="52431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56273334" name="Rettangolo con angoli arrotondati 140"/>
          <p:cNvSpPr>
            <a:spLocks noGrp="1"/>
          </p:cNvSpPr>
          <p:nvPr/>
        </p:nvSpPr>
        <p:spPr bwMode="auto">
          <a:xfrm>
            <a:off x="6259129" y="52431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9141504" name="Rettangolo 141"/>
          <p:cNvSpPr>
            <a:spLocks noGrp="1"/>
          </p:cNvSpPr>
          <p:nvPr/>
        </p:nvSpPr>
        <p:spPr bwMode="auto">
          <a:xfrm>
            <a:off x="4427949" y="4650251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PT</a:t>
            </a:r>
            <a:endParaRPr/>
          </a:p>
        </p:txBody>
      </p:sp>
      <p:sp>
        <p:nvSpPr>
          <p:cNvPr id="436183359" name="Rettangolo con angoli arrotondati 142"/>
          <p:cNvSpPr>
            <a:spLocks noGrp="1"/>
          </p:cNvSpPr>
          <p:nvPr/>
        </p:nvSpPr>
        <p:spPr bwMode="auto">
          <a:xfrm>
            <a:off x="4742274" y="4707401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97610129" name="Rettangolo con angoli arrotondati 143"/>
          <p:cNvSpPr>
            <a:spLocks noGrp="1"/>
          </p:cNvSpPr>
          <p:nvPr/>
        </p:nvSpPr>
        <p:spPr bwMode="auto">
          <a:xfrm>
            <a:off x="4837524" y="4707401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3642540" name="Rettangolo con angoli arrotondati 144"/>
          <p:cNvSpPr>
            <a:spLocks noGrp="1"/>
          </p:cNvSpPr>
          <p:nvPr/>
        </p:nvSpPr>
        <p:spPr bwMode="auto">
          <a:xfrm>
            <a:off x="4932773" y="4707401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6643957" name="Rettangolo 145"/>
          <p:cNvSpPr>
            <a:spLocks noGrp="1"/>
          </p:cNvSpPr>
          <p:nvPr/>
        </p:nvSpPr>
        <p:spPr bwMode="auto">
          <a:xfrm>
            <a:off x="7078279" y="2785732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DK*</a:t>
            </a:r>
            <a:endParaRPr/>
          </a:p>
        </p:txBody>
      </p:sp>
      <p:sp>
        <p:nvSpPr>
          <p:cNvPr id="1425416933" name="Rettangolo con angoli arrotondati 146"/>
          <p:cNvSpPr>
            <a:spLocks noGrp="1"/>
          </p:cNvSpPr>
          <p:nvPr/>
        </p:nvSpPr>
        <p:spPr bwMode="auto">
          <a:xfrm>
            <a:off x="7392605" y="2842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4987755" name="Rettangolo con angoli arrotondati 147"/>
          <p:cNvSpPr>
            <a:spLocks noGrp="1"/>
          </p:cNvSpPr>
          <p:nvPr/>
        </p:nvSpPr>
        <p:spPr bwMode="auto">
          <a:xfrm>
            <a:off x="7487855" y="2842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6198605" name="Rettangolo con angoli arrotondati 148"/>
          <p:cNvSpPr>
            <a:spLocks noGrp="1"/>
          </p:cNvSpPr>
          <p:nvPr/>
        </p:nvSpPr>
        <p:spPr bwMode="auto">
          <a:xfrm>
            <a:off x="7583105" y="2842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3355024" name="Rettangolo con angoli arrotondati 149"/>
          <p:cNvSpPr>
            <a:spLocks noGrp="1"/>
          </p:cNvSpPr>
          <p:nvPr/>
        </p:nvSpPr>
        <p:spPr bwMode="auto">
          <a:xfrm>
            <a:off x="7678355" y="2842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938486" name="Rettangolo 150"/>
          <p:cNvSpPr>
            <a:spLocks noGrp="1"/>
          </p:cNvSpPr>
          <p:nvPr/>
        </p:nvSpPr>
        <p:spPr bwMode="auto">
          <a:xfrm>
            <a:off x="7678355" y="1899907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NO</a:t>
            </a:r>
            <a:endParaRPr/>
          </a:p>
        </p:txBody>
      </p:sp>
      <p:sp>
        <p:nvSpPr>
          <p:cNvPr id="2131784187" name="Rettangolo con angoli arrotondati 151"/>
          <p:cNvSpPr>
            <a:spLocks noGrp="1"/>
          </p:cNvSpPr>
          <p:nvPr/>
        </p:nvSpPr>
        <p:spPr bwMode="auto">
          <a:xfrm>
            <a:off x="7992680" y="19570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8797482" name="Rettangolo con angoli arrotondati 152"/>
          <p:cNvSpPr>
            <a:spLocks noGrp="1"/>
          </p:cNvSpPr>
          <p:nvPr/>
        </p:nvSpPr>
        <p:spPr bwMode="auto">
          <a:xfrm>
            <a:off x="8087930" y="19570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8746751" name="Rettangolo con angoli arrotondati 153"/>
          <p:cNvSpPr>
            <a:spLocks noGrp="1"/>
          </p:cNvSpPr>
          <p:nvPr/>
        </p:nvSpPr>
        <p:spPr bwMode="auto">
          <a:xfrm>
            <a:off x="8183180" y="19570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128914" name="Rettangolo 154"/>
          <p:cNvSpPr>
            <a:spLocks noGrp="1"/>
          </p:cNvSpPr>
          <p:nvPr/>
        </p:nvSpPr>
        <p:spPr bwMode="auto">
          <a:xfrm>
            <a:off x="9857048" y="1691917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FI</a:t>
            </a:r>
            <a:endParaRPr/>
          </a:p>
        </p:txBody>
      </p:sp>
      <p:sp>
        <p:nvSpPr>
          <p:cNvPr id="584747235" name="Rettangolo 155"/>
          <p:cNvSpPr>
            <a:spLocks noGrp="1"/>
          </p:cNvSpPr>
          <p:nvPr/>
        </p:nvSpPr>
        <p:spPr bwMode="auto">
          <a:xfrm>
            <a:off x="10009448" y="2349142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lang="it-IT"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E</a:t>
            </a: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E</a:t>
            </a:r>
            <a:endParaRPr/>
          </a:p>
        </p:txBody>
      </p:sp>
      <p:sp>
        <p:nvSpPr>
          <p:cNvPr id="1435744917" name="Rettangolo 158"/>
          <p:cNvSpPr>
            <a:spLocks noGrp="1"/>
          </p:cNvSpPr>
          <p:nvPr/>
        </p:nvSpPr>
        <p:spPr bwMode="auto">
          <a:xfrm>
            <a:off x="7666747" y="3356204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DE</a:t>
            </a:r>
            <a:endParaRPr/>
          </a:p>
        </p:txBody>
      </p:sp>
      <p:sp>
        <p:nvSpPr>
          <p:cNvPr id="1996834350" name="Rettangolo 159"/>
          <p:cNvSpPr>
            <a:spLocks noGrp="1"/>
          </p:cNvSpPr>
          <p:nvPr/>
        </p:nvSpPr>
        <p:spPr bwMode="auto">
          <a:xfrm>
            <a:off x="8790697" y="3356204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PL</a:t>
            </a:r>
            <a:endParaRPr/>
          </a:p>
        </p:txBody>
      </p:sp>
      <p:sp>
        <p:nvSpPr>
          <p:cNvPr id="600515127" name="Rettangolo 160"/>
          <p:cNvSpPr>
            <a:spLocks noGrp="1"/>
          </p:cNvSpPr>
          <p:nvPr/>
        </p:nvSpPr>
        <p:spPr bwMode="auto">
          <a:xfrm>
            <a:off x="8209671" y="3794355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CZ</a:t>
            </a:r>
            <a:endParaRPr/>
          </a:p>
        </p:txBody>
      </p:sp>
      <p:sp>
        <p:nvSpPr>
          <p:cNvPr id="1942494171" name="Rettangolo 161"/>
          <p:cNvSpPr>
            <a:spLocks noGrp="1"/>
          </p:cNvSpPr>
          <p:nvPr/>
        </p:nvSpPr>
        <p:spPr bwMode="auto">
          <a:xfrm>
            <a:off x="9238372" y="3946754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SK</a:t>
            </a:r>
            <a:endParaRPr/>
          </a:p>
        </p:txBody>
      </p:sp>
      <p:sp>
        <p:nvSpPr>
          <p:cNvPr id="2000061614" name="Rettangolo 162"/>
          <p:cNvSpPr>
            <a:spLocks noGrp="1"/>
          </p:cNvSpPr>
          <p:nvPr/>
        </p:nvSpPr>
        <p:spPr bwMode="auto">
          <a:xfrm>
            <a:off x="7971547" y="4394429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AT</a:t>
            </a:r>
            <a:endParaRPr/>
          </a:p>
        </p:txBody>
      </p:sp>
      <p:sp>
        <p:nvSpPr>
          <p:cNvPr id="1856031991" name="Rettangolo 163"/>
          <p:cNvSpPr>
            <a:spLocks noGrp="1"/>
          </p:cNvSpPr>
          <p:nvPr/>
        </p:nvSpPr>
        <p:spPr bwMode="auto">
          <a:xfrm>
            <a:off x="8600197" y="4804004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SI</a:t>
            </a:r>
            <a:endParaRPr/>
          </a:p>
        </p:txBody>
      </p:sp>
      <p:sp>
        <p:nvSpPr>
          <p:cNvPr id="327075099" name="Rettangolo 164"/>
          <p:cNvSpPr>
            <a:spLocks noGrp="1"/>
          </p:cNvSpPr>
          <p:nvPr/>
        </p:nvSpPr>
        <p:spPr bwMode="auto">
          <a:xfrm>
            <a:off x="7552447" y="5118328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IT</a:t>
            </a:r>
            <a:endParaRPr/>
          </a:p>
        </p:txBody>
      </p:sp>
      <p:sp>
        <p:nvSpPr>
          <p:cNvPr id="304343560" name="Rettangolo 165"/>
          <p:cNvSpPr>
            <a:spLocks noGrp="1"/>
          </p:cNvSpPr>
          <p:nvPr/>
        </p:nvSpPr>
        <p:spPr bwMode="auto">
          <a:xfrm>
            <a:off x="8600197" y="5127854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HR</a:t>
            </a:r>
            <a:endParaRPr/>
          </a:p>
        </p:txBody>
      </p:sp>
      <p:sp>
        <p:nvSpPr>
          <p:cNvPr id="1604549428" name="Rettangolo 167"/>
          <p:cNvSpPr>
            <a:spLocks noGrp="1"/>
          </p:cNvSpPr>
          <p:nvPr/>
        </p:nvSpPr>
        <p:spPr bwMode="auto">
          <a:xfrm>
            <a:off x="10352797" y="3941992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RO</a:t>
            </a:r>
            <a:endParaRPr/>
          </a:p>
        </p:txBody>
      </p:sp>
      <p:sp>
        <p:nvSpPr>
          <p:cNvPr id="1156640542" name="Rettangolo 168"/>
          <p:cNvSpPr>
            <a:spLocks noGrp="1"/>
          </p:cNvSpPr>
          <p:nvPr/>
        </p:nvSpPr>
        <p:spPr bwMode="auto">
          <a:xfrm>
            <a:off x="10352797" y="4532542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BG</a:t>
            </a:r>
            <a:endParaRPr/>
          </a:p>
        </p:txBody>
      </p:sp>
      <p:sp>
        <p:nvSpPr>
          <p:cNvPr id="666435406" name="Rettangolo con angoli arrotondati 169"/>
          <p:cNvSpPr>
            <a:spLocks noGrp="1"/>
          </p:cNvSpPr>
          <p:nvPr/>
        </p:nvSpPr>
        <p:spPr bwMode="auto">
          <a:xfrm>
            <a:off x="9709029" y="5353904"/>
            <a:ext cx="819149" cy="266699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7586A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2372472" name="Rettangolo 170"/>
          <p:cNvSpPr>
            <a:spLocks noGrp="1"/>
          </p:cNvSpPr>
          <p:nvPr/>
        </p:nvSpPr>
        <p:spPr bwMode="auto">
          <a:xfrm>
            <a:off x="9701213" y="5381907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GR</a:t>
            </a:r>
            <a:endParaRPr/>
          </a:p>
        </p:txBody>
      </p:sp>
      <p:sp>
        <p:nvSpPr>
          <p:cNvPr id="1643839771" name="Rettangolo 171"/>
          <p:cNvSpPr>
            <a:spLocks noGrp="1"/>
          </p:cNvSpPr>
          <p:nvPr/>
        </p:nvSpPr>
        <p:spPr bwMode="auto">
          <a:xfrm>
            <a:off x="6881418" y="4448458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CH</a:t>
            </a:r>
            <a:endParaRPr/>
          </a:p>
        </p:txBody>
      </p:sp>
      <p:sp>
        <p:nvSpPr>
          <p:cNvPr id="1841134909" name="Rettangolo con angoli arrotondati 172"/>
          <p:cNvSpPr>
            <a:spLocks noGrp="1"/>
          </p:cNvSpPr>
          <p:nvPr/>
        </p:nvSpPr>
        <p:spPr bwMode="auto">
          <a:xfrm>
            <a:off x="8881668" y="48580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9765622" name="Rettangolo con angoli arrotondati 173"/>
          <p:cNvSpPr>
            <a:spLocks noGrp="1"/>
          </p:cNvSpPr>
          <p:nvPr/>
        </p:nvSpPr>
        <p:spPr bwMode="auto">
          <a:xfrm>
            <a:off x="8976918" y="48580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59683062" name="Rettangolo con angoli arrotondati 174"/>
          <p:cNvSpPr>
            <a:spLocks noGrp="1"/>
          </p:cNvSpPr>
          <p:nvPr/>
        </p:nvSpPr>
        <p:spPr bwMode="auto">
          <a:xfrm>
            <a:off x="9072168" y="48580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77469484" name="Rettangolo con angoli arrotondati 175"/>
          <p:cNvSpPr>
            <a:spLocks noGrp="1"/>
          </p:cNvSpPr>
          <p:nvPr/>
        </p:nvSpPr>
        <p:spPr bwMode="auto">
          <a:xfrm>
            <a:off x="9167418" y="485803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5066148" name="Rettangolo con angoli arrotondati 176"/>
          <p:cNvSpPr>
            <a:spLocks noGrp="1"/>
          </p:cNvSpPr>
          <p:nvPr/>
        </p:nvSpPr>
        <p:spPr bwMode="auto">
          <a:xfrm>
            <a:off x="7833918" y="51723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5136822" name="Rettangolo con angoli arrotondati 177"/>
          <p:cNvSpPr>
            <a:spLocks noGrp="1"/>
          </p:cNvSpPr>
          <p:nvPr/>
        </p:nvSpPr>
        <p:spPr bwMode="auto">
          <a:xfrm>
            <a:off x="7929168" y="51723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2202238" name="Rettangolo con angoli arrotondati 178"/>
          <p:cNvSpPr>
            <a:spLocks noGrp="1"/>
          </p:cNvSpPr>
          <p:nvPr/>
        </p:nvSpPr>
        <p:spPr bwMode="auto">
          <a:xfrm>
            <a:off x="8024418" y="51723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222587" name="Rettangolo con angoli arrotondati 179"/>
          <p:cNvSpPr>
            <a:spLocks noGrp="1"/>
          </p:cNvSpPr>
          <p:nvPr/>
        </p:nvSpPr>
        <p:spPr bwMode="auto">
          <a:xfrm>
            <a:off x="8119668" y="517235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3150789" name="Rettangolo con angoli arrotondati 180"/>
          <p:cNvSpPr>
            <a:spLocks noGrp="1"/>
          </p:cNvSpPr>
          <p:nvPr/>
        </p:nvSpPr>
        <p:spPr bwMode="auto">
          <a:xfrm>
            <a:off x="8881668" y="5181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5600916" name="Rettangolo con angoli arrotondati 181"/>
          <p:cNvSpPr>
            <a:spLocks noGrp="1"/>
          </p:cNvSpPr>
          <p:nvPr/>
        </p:nvSpPr>
        <p:spPr bwMode="auto">
          <a:xfrm>
            <a:off x="8976918" y="5181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135279" name="Rettangolo con angoli arrotondati 182"/>
          <p:cNvSpPr>
            <a:spLocks noGrp="1"/>
          </p:cNvSpPr>
          <p:nvPr/>
        </p:nvSpPr>
        <p:spPr bwMode="auto">
          <a:xfrm>
            <a:off x="9072168" y="518188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51532044" name="Rettangolo con angoli arrotondati 183"/>
          <p:cNvSpPr>
            <a:spLocks noGrp="1"/>
          </p:cNvSpPr>
          <p:nvPr/>
        </p:nvSpPr>
        <p:spPr bwMode="auto">
          <a:xfrm>
            <a:off x="9929418" y="5448583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71666256" name="Rettangolo con angoli arrotondati 184"/>
          <p:cNvSpPr>
            <a:spLocks noGrp="1"/>
          </p:cNvSpPr>
          <p:nvPr/>
        </p:nvSpPr>
        <p:spPr bwMode="auto">
          <a:xfrm>
            <a:off x="10024668" y="5448583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6452935" name="Rettangolo con angoli arrotondati 185"/>
          <p:cNvSpPr>
            <a:spLocks noGrp="1"/>
          </p:cNvSpPr>
          <p:nvPr/>
        </p:nvSpPr>
        <p:spPr bwMode="auto">
          <a:xfrm>
            <a:off x="10119918" y="5448583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5654039" name="Rettangolo con angoli arrotondati 186"/>
          <p:cNvSpPr>
            <a:spLocks noGrp="1"/>
          </p:cNvSpPr>
          <p:nvPr/>
        </p:nvSpPr>
        <p:spPr bwMode="auto">
          <a:xfrm>
            <a:off x="10163685" y="1752268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2736463" name="Rettangolo con angoli arrotondati 187"/>
          <p:cNvSpPr>
            <a:spLocks noGrp="1"/>
          </p:cNvSpPr>
          <p:nvPr/>
        </p:nvSpPr>
        <p:spPr bwMode="auto">
          <a:xfrm>
            <a:off x="10258935" y="1752268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45676779" name="Rettangolo con angoli arrotondati 188"/>
          <p:cNvSpPr>
            <a:spLocks noGrp="1"/>
          </p:cNvSpPr>
          <p:nvPr/>
        </p:nvSpPr>
        <p:spPr bwMode="auto">
          <a:xfrm>
            <a:off x="10354185" y="1752268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2541439" name="Rettangolo con angoli arrotondati 189"/>
          <p:cNvSpPr>
            <a:spLocks noGrp="1"/>
          </p:cNvSpPr>
          <p:nvPr/>
        </p:nvSpPr>
        <p:spPr bwMode="auto">
          <a:xfrm>
            <a:off x="10316085" y="2409493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182818" name="Rettangolo con angoli arrotondati 190"/>
          <p:cNvSpPr>
            <a:spLocks noGrp="1"/>
          </p:cNvSpPr>
          <p:nvPr/>
        </p:nvSpPr>
        <p:spPr bwMode="auto">
          <a:xfrm>
            <a:off x="10411335" y="2409493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309566" name="Rettangolo con angoli arrotondati 191"/>
          <p:cNvSpPr>
            <a:spLocks noGrp="1"/>
          </p:cNvSpPr>
          <p:nvPr/>
        </p:nvSpPr>
        <p:spPr bwMode="auto">
          <a:xfrm>
            <a:off x="10464596" y="2705164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6551188" name="Rettangolo con angoli arrotondati 192"/>
          <p:cNvSpPr>
            <a:spLocks noGrp="1"/>
          </p:cNvSpPr>
          <p:nvPr/>
        </p:nvSpPr>
        <p:spPr bwMode="auto">
          <a:xfrm>
            <a:off x="10558935" y="2705909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10794447" name="Rettangolo con angoli arrotondati 193"/>
          <p:cNvSpPr>
            <a:spLocks noGrp="1"/>
          </p:cNvSpPr>
          <p:nvPr/>
        </p:nvSpPr>
        <p:spPr bwMode="auto">
          <a:xfrm>
            <a:off x="10316085" y="3000043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925923" name="Rettangolo con angoli arrotondati 194"/>
          <p:cNvSpPr>
            <a:spLocks noGrp="1"/>
          </p:cNvSpPr>
          <p:nvPr/>
        </p:nvSpPr>
        <p:spPr bwMode="auto">
          <a:xfrm>
            <a:off x="10411335" y="3000043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05098405" name="Rettangolo con angoli arrotondati 195"/>
          <p:cNvSpPr>
            <a:spLocks noGrp="1"/>
          </p:cNvSpPr>
          <p:nvPr/>
        </p:nvSpPr>
        <p:spPr bwMode="auto">
          <a:xfrm>
            <a:off x="10506584" y="3000043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9286550" name="Rettangolo con angoli arrotondati 196"/>
          <p:cNvSpPr>
            <a:spLocks noGrp="1"/>
          </p:cNvSpPr>
          <p:nvPr/>
        </p:nvSpPr>
        <p:spPr bwMode="auto">
          <a:xfrm>
            <a:off x="10668510" y="3995406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2104400" name="Rettangolo con angoli arrotondati 197"/>
          <p:cNvSpPr>
            <a:spLocks noGrp="1"/>
          </p:cNvSpPr>
          <p:nvPr/>
        </p:nvSpPr>
        <p:spPr bwMode="auto">
          <a:xfrm>
            <a:off x="10763760" y="3995406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7759043" name="Rettangolo con angoli arrotondati 198"/>
          <p:cNvSpPr>
            <a:spLocks noGrp="1"/>
          </p:cNvSpPr>
          <p:nvPr/>
        </p:nvSpPr>
        <p:spPr bwMode="auto">
          <a:xfrm>
            <a:off x="10859010" y="3995406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822532" name="Rettangolo con angoli arrotondati 199"/>
          <p:cNvSpPr>
            <a:spLocks noGrp="1"/>
          </p:cNvSpPr>
          <p:nvPr/>
        </p:nvSpPr>
        <p:spPr bwMode="auto">
          <a:xfrm>
            <a:off x="10668510" y="4290681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52141205" name="Rettangolo con angoli arrotondati 200"/>
          <p:cNvSpPr>
            <a:spLocks noGrp="1"/>
          </p:cNvSpPr>
          <p:nvPr/>
        </p:nvSpPr>
        <p:spPr bwMode="auto">
          <a:xfrm>
            <a:off x="10763760" y="4290681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9676317" name="Rettangolo con angoli arrotondati 201"/>
          <p:cNvSpPr>
            <a:spLocks noGrp="1"/>
          </p:cNvSpPr>
          <p:nvPr/>
        </p:nvSpPr>
        <p:spPr bwMode="auto">
          <a:xfrm>
            <a:off x="10859010" y="4290681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7869053" name="Rettangolo con angoli arrotondati 202"/>
          <p:cNvSpPr>
            <a:spLocks noGrp="1"/>
          </p:cNvSpPr>
          <p:nvPr/>
        </p:nvSpPr>
        <p:spPr bwMode="auto">
          <a:xfrm>
            <a:off x="10668510" y="4585956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3727609" name="Rettangolo con angoli arrotondati 203"/>
          <p:cNvSpPr>
            <a:spLocks noGrp="1"/>
          </p:cNvSpPr>
          <p:nvPr/>
        </p:nvSpPr>
        <p:spPr bwMode="auto">
          <a:xfrm>
            <a:off x="10763760" y="4585956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9949812" name="Rettangolo con angoli arrotondati 204"/>
          <p:cNvSpPr>
            <a:spLocks noGrp="1"/>
          </p:cNvSpPr>
          <p:nvPr/>
        </p:nvSpPr>
        <p:spPr bwMode="auto">
          <a:xfrm>
            <a:off x="10859010" y="4585956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45860960" name="Rettangolo 205"/>
          <p:cNvSpPr>
            <a:spLocks noGrp="1"/>
          </p:cNvSpPr>
          <p:nvPr/>
        </p:nvSpPr>
        <p:spPr bwMode="auto">
          <a:xfrm>
            <a:off x="8446747" y="2091593"/>
            <a:ext cx="266699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49" tIns="9524" rIns="19049" bIns="9524" anchor="ctr">
            <a:norm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defRPr>
            </a:pPr>
            <a:r>
              <a:rPr sz="900" b="1" i="0">
                <a:solidFill>
                  <a:srgbClr val="172033"/>
                </a:solidFill>
                <a:latin typeface="Arial Narrow"/>
                <a:ea typeface="Arial Narrow"/>
                <a:cs typeface="Arial Narrow"/>
              </a:rPr>
              <a:t>SE</a:t>
            </a:r>
            <a:endParaRPr/>
          </a:p>
        </p:txBody>
      </p:sp>
      <p:sp>
        <p:nvSpPr>
          <p:cNvPr id="1559596019" name="Rettangolo con angoli arrotondati 206"/>
          <p:cNvSpPr>
            <a:spLocks noGrp="1"/>
          </p:cNvSpPr>
          <p:nvPr/>
        </p:nvSpPr>
        <p:spPr bwMode="auto">
          <a:xfrm>
            <a:off x="8680690" y="217477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3460886" name="Rettangolo con angoli arrotondati 207"/>
          <p:cNvSpPr>
            <a:spLocks noGrp="1"/>
          </p:cNvSpPr>
          <p:nvPr/>
        </p:nvSpPr>
        <p:spPr bwMode="auto">
          <a:xfrm>
            <a:off x="8775940" y="217477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4201533" name="Rettangolo con angoli arrotondati 208"/>
          <p:cNvSpPr>
            <a:spLocks noGrp="1"/>
          </p:cNvSpPr>
          <p:nvPr/>
        </p:nvSpPr>
        <p:spPr bwMode="auto">
          <a:xfrm>
            <a:off x="8871190" y="217477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1026339" name="Rettangolo con angoli arrotondati 209"/>
          <p:cNvSpPr>
            <a:spLocks noGrp="1"/>
          </p:cNvSpPr>
          <p:nvPr/>
        </p:nvSpPr>
        <p:spPr bwMode="auto">
          <a:xfrm>
            <a:off x="7966315" y="341302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4109182" name="Rettangolo con angoli arrotondati 210"/>
          <p:cNvSpPr>
            <a:spLocks noGrp="1"/>
          </p:cNvSpPr>
          <p:nvPr/>
        </p:nvSpPr>
        <p:spPr bwMode="auto">
          <a:xfrm>
            <a:off x="8061565" y="341302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026173" name="Rettangolo con angoli arrotondati 211"/>
          <p:cNvSpPr>
            <a:spLocks noGrp="1"/>
          </p:cNvSpPr>
          <p:nvPr/>
        </p:nvSpPr>
        <p:spPr bwMode="auto">
          <a:xfrm>
            <a:off x="8156815" y="341302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0742465" name="Rettangolo con angoli arrotondati 212"/>
          <p:cNvSpPr>
            <a:spLocks noGrp="1"/>
          </p:cNvSpPr>
          <p:nvPr/>
        </p:nvSpPr>
        <p:spPr bwMode="auto">
          <a:xfrm>
            <a:off x="8252065" y="341302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3840748" name="Rettangolo con angoli arrotondati 219"/>
          <p:cNvSpPr>
            <a:spLocks noGrp="1"/>
          </p:cNvSpPr>
          <p:nvPr/>
        </p:nvSpPr>
        <p:spPr bwMode="auto">
          <a:xfrm>
            <a:off x="8705477" y="385562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0676181" name="Rettangolo con angoli arrotondati 220"/>
          <p:cNvSpPr>
            <a:spLocks noGrp="1"/>
          </p:cNvSpPr>
          <p:nvPr/>
        </p:nvSpPr>
        <p:spPr bwMode="auto">
          <a:xfrm>
            <a:off x="8800727" y="385562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9431315" name="Rettangolo con angoli arrotondati 221"/>
          <p:cNvSpPr>
            <a:spLocks noGrp="1"/>
          </p:cNvSpPr>
          <p:nvPr/>
        </p:nvSpPr>
        <p:spPr bwMode="auto">
          <a:xfrm>
            <a:off x="8895977" y="3855627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3822830" name="Rettangolo con angoli arrotondati 222"/>
          <p:cNvSpPr>
            <a:spLocks noGrp="1"/>
          </p:cNvSpPr>
          <p:nvPr/>
        </p:nvSpPr>
        <p:spPr bwMode="auto">
          <a:xfrm>
            <a:off x="9638927" y="4008026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1060127" name="Rettangolo con angoli arrotondati 223"/>
          <p:cNvSpPr>
            <a:spLocks noGrp="1"/>
          </p:cNvSpPr>
          <p:nvPr/>
        </p:nvSpPr>
        <p:spPr bwMode="auto">
          <a:xfrm>
            <a:off x="9734177" y="4008026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1225468" name="Rettangolo con angoli arrotondati 224"/>
          <p:cNvSpPr>
            <a:spLocks noGrp="1"/>
          </p:cNvSpPr>
          <p:nvPr/>
        </p:nvSpPr>
        <p:spPr bwMode="auto">
          <a:xfrm>
            <a:off x="9829427" y="4008026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9757926" name="Rettangolo con angoli arrotondati 225"/>
          <p:cNvSpPr>
            <a:spLocks noGrp="1"/>
          </p:cNvSpPr>
          <p:nvPr/>
        </p:nvSpPr>
        <p:spPr bwMode="auto">
          <a:xfrm>
            <a:off x="8372102" y="445570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0267638" name="Rettangolo con angoli arrotondati 226"/>
          <p:cNvSpPr>
            <a:spLocks noGrp="1"/>
          </p:cNvSpPr>
          <p:nvPr/>
        </p:nvSpPr>
        <p:spPr bwMode="auto">
          <a:xfrm>
            <a:off x="8467352" y="445570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8916380" name="Rettangolo con angoli arrotondati 227"/>
          <p:cNvSpPr>
            <a:spLocks noGrp="1"/>
          </p:cNvSpPr>
          <p:nvPr/>
        </p:nvSpPr>
        <p:spPr bwMode="auto">
          <a:xfrm>
            <a:off x="7226170" y="451751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9549492" name="Rettangolo con angoli arrotondati 228"/>
          <p:cNvSpPr>
            <a:spLocks noGrp="1"/>
          </p:cNvSpPr>
          <p:nvPr/>
        </p:nvSpPr>
        <p:spPr bwMode="auto">
          <a:xfrm>
            <a:off x="7321420" y="4517512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8076382" name="Rettangolo con angoli arrotondati 229"/>
          <p:cNvSpPr>
            <a:spLocks noGrp="1"/>
          </p:cNvSpPr>
          <p:nvPr/>
        </p:nvSpPr>
        <p:spPr bwMode="auto">
          <a:xfrm>
            <a:off x="7416669" y="4517512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1408287" name="Rettangolo con angoli arrotondati 230"/>
          <p:cNvSpPr>
            <a:spLocks noGrp="1"/>
          </p:cNvSpPr>
          <p:nvPr/>
        </p:nvSpPr>
        <p:spPr bwMode="auto">
          <a:xfrm>
            <a:off x="7511920" y="4517512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2157529" name="Rettangolo con angoli arrotondati 231"/>
          <p:cNvSpPr>
            <a:spLocks noGrp="1"/>
          </p:cNvSpPr>
          <p:nvPr/>
        </p:nvSpPr>
        <p:spPr bwMode="auto">
          <a:xfrm>
            <a:off x="8569195" y="4460363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0579818" name="Rettangolo con angoli arrotondati 232"/>
          <p:cNvSpPr>
            <a:spLocks noGrp="1"/>
          </p:cNvSpPr>
          <p:nvPr/>
        </p:nvSpPr>
        <p:spPr bwMode="auto">
          <a:xfrm>
            <a:off x="8675947" y="4451055"/>
            <a:ext cx="76199" cy="76199"/>
          </a:xfrm>
          <a:prstGeom prst="roundRect">
            <a:avLst>
              <a:gd name="adj" fmla="val 12500"/>
            </a:avLst>
          </a:prstGeom>
          <a:solidFill>
            <a:srgbClr val="7B2A8F"/>
          </a:solidFill>
          <a:ln w="6668">
            <a:solidFill>
              <a:srgbClr val="7B2A8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51378404" name="Rettangolo con angoli arrotondati 239"/>
          <p:cNvSpPr>
            <a:spLocks noGrp="1"/>
          </p:cNvSpPr>
          <p:nvPr/>
        </p:nvSpPr>
        <p:spPr bwMode="auto">
          <a:xfrm>
            <a:off x="9193463" y="3419609"/>
            <a:ext cx="76199" cy="76199"/>
          </a:xfrm>
          <a:prstGeom prst="roundRect">
            <a:avLst>
              <a:gd name="adj" fmla="val 12500"/>
            </a:avLst>
          </a:prstGeom>
          <a:solidFill>
            <a:srgbClr val="071D53"/>
          </a:solidFill>
          <a:ln w="6668">
            <a:solidFill>
              <a:srgbClr val="071D53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5780603" name="Rettangolo con angoli arrotondati 241"/>
          <p:cNvSpPr>
            <a:spLocks noGrp="1"/>
          </p:cNvSpPr>
          <p:nvPr/>
        </p:nvSpPr>
        <p:spPr bwMode="auto">
          <a:xfrm>
            <a:off x="9300284" y="3424661"/>
            <a:ext cx="76199" cy="76199"/>
          </a:xfrm>
          <a:prstGeom prst="roundRect">
            <a:avLst>
              <a:gd name="adj" fmla="val 12500"/>
            </a:avLst>
          </a:prstGeom>
          <a:solidFill>
            <a:srgbClr val="FF5A00"/>
          </a:solidFill>
          <a:ln w="6668">
            <a:solidFill>
              <a:srgbClr val="FF5A00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1323177" name="Rettangolo con angoli arrotondati 243"/>
          <p:cNvSpPr>
            <a:spLocks noGrp="1"/>
          </p:cNvSpPr>
          <p:nvPr/>
        </p:nvSpPr>
        <p:spPr bwMode="auto">
          <a:xfrm>
            <a:off x="9390322" y="3424967"/>
            <a:ext cx="76199" cy="76199"/>
          </a:xfrm>
          <a:prstGeom prst="roundRect">
            <a:avLst>
              <a:gd name="adj" fmla="val 12500"/>
            </a:avLst>
          </a:prstGeom>
          <a:solidFill>
            <a:srgbClr val="006A6A"/>
          </a:solidFill>
          <a:ln w="6668">
            <a:solidFill>
              <a:srgbClr val="006A6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557576" name="Title 2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Agenda</a:t>
            </a:r>
            <a:endParaRPr/>
          </a:p>
        </p:txBody>
      </p:sp>
      <p:sp>
        <p:nvSpPr>
          <p:cNvPr id="38919507" name="Elaborazione alternativa 2"/>
          <p:cNvSpPr/>
          <p:nvPr/>
        </p:nvSpPr>
        <p:spPr bwMode="auto">
          <a:xfrm>
            <a:off x="1998738" y="1511629"/>
            <a:ext cx="8259702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Power generation and development</a:t>
            </a:r>
          </a:p>
        </p:txBody>
      </p:sp>
      <p:sp>
        <p:nvSpPr>
          <p:cNvPr id="1933025583" name="Elaborazione alternativa 4"/>
          <p:cNvSpPr/>
          <p:nvPr/>
        </p:nvSpPr>
        <p:spPr bwMode="auto">
          <a:xfrm>
            <a:off x="1998738" y="2897622"/>
            <a:ext cx="8259701" cy="1080000"/>
          </a:xfrm>
          <a:prstGeom prst="flowChartAlternateProcess">
            <a:avLst/>
          </a:prstGeom>
          <a:solidFill>
            <a:srgbClr val="C5E7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/>
              <a:t>Markets</a:t>
            </a:r>
            <a:endParaRPr/>
          </a:p>
        </p:txBody>
      </p:sp>
      <p:sp>
        <p:nvSpPr>
          <p:cNvPr id="184585688" name="Elaborazione alternativa 6"/>
          <p:cNvSpPr/>
          <p:nvPr/>
        </p:nvSpPr>
        <p:spPr bwMode="auto">
          <a:xfrm>
            <a:off x="1998739" y="4283615"/>
            <a:ext cx="8259700" cy="1080000"/>
          </a:xfrm>
          <a:prstGeom prst="flowChartAlternateProcess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sz="2800" dirty="0"/>
              <a:t>Transmission network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215737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The European transmission network</a:t>
            </a:r>
            <a:endParaRPr/>
          </a:p>
        </p:txBody>
      </p:sp>
      <p:pic>
        <p:nvPicPr>
          <p:cNvPr id="120347073" name="Picture 9"/>
          <p:cNvPicPr>
            <a:picLocks noChangeAspect="1"/>
          </p:cNvPicPr>
          <p:nvPr/>
        </p:nvPicPr>
        <p:blipFill rotWithShape="1">
          <a:blip r:embed="rId3"/>
          <a:srcRect r="7366"/>
          <a:stretch/>
        </p:blipFill>
        <p:spPr bwMode="auto">
          <a:xfrm>
            <a:off x="1879080" y="1070385"/>
            <a:ext cx="7937872" cy="4479299"/>
          </a:xfrm>
          <a:prstGeom prst="rect">
            <a:avLst/>
          </a:prstGeom>
        </p:spPr>
      </p:pic>
      <p:sp>
        <p:nvSpPr>
          <p:cNvPr id="1703427269" name="TextBox 11"/>
          <p:cNvSpPr txBox="1"/>
          <p:nvPr/>
        </p:nvSpPr>
        <p:spPr bwMode="auto">
          <a:xfrm>
            <a:off x="8262344" y="5509154"/>
            <a:ext cx="3485400" cy="2137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800">
                <a:solidFill>
                  <a:srgbClr val="5C6C8B"/>
                </a:solidFill>
                <a:latin typeface="Aptos"/>
              </a:rPr>
              <a:t>Source: ENTSO-E, Transmission System Map / Grid Map (2024); </a:t>
            </a:r>
            <a:endParaRPr/>
          </a:p>
        </p:txBody>
      </p:sp>
      <p:sp>
        <p:nvSpPr>
          <p:cNvPr id="1327663025" name="TextBox 10"/>
          <p:cNvSpPr txBox="1"/>
          <p:nvPr/>
        </p:nvSpPr>
        <p:spPr bwMode="auto">
          <a:xfrm>
            <a:off x="1303297" y="5549684"/>
            <a:ext cx="9583818" cy="45755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2400" b="1" dirty="0">
                <a:solidFill>
                  <a:srgbClr val="08275F"/>
                </a:solidFill>
                <a:latin typeface="Aptos"/>
              </a:rPr>
              <a:t>A </a:t>
            </a:r>
            <a:r>
              <a:rPr sz="2400" b="1" dirty="0">
                <a:solidFill>
                  <a:srgbClr val="08275F"/>
                </a:solidFill>
                <a:latin typeface="Aptos"/>
              </a:rPr>
              <a:t>highly meshed system, with dense cross-border interconnections</a:t>
            </a: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2039135" name="Titolo 3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Cross-border grid projects: PCI decision chain</a:t>
            </a:r>
            <a:endParaRPr/>
          </a:p>
        </p:txBody>
      </p:sp>
      <p:sp>
        <p:nvSpPr>
          <p:cNvPr id="797084731" name="Rounded Rectangle 10"/>
          <p:cNvSpPr/>
          <p:nvPr/>
        </p:nvSpPr>
        <p:spPr bwMode="auto">
          <a:xfrm>
            <a:off x="101634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454688232" name="TextBox 11"/>
          <p:cNvSpPr txBox="1"/>
          <p:nvPr/>
        </p:nvSpPr>
        <p:spPr bwMode="auto">
          <a:xfrm>
            <a:off x="181359" y="2224624"/>
            <a:ext cx="1445111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chemeClr val="bg1"/>
                </a:solidFill>
                <a:latin typeface="Aptos"/>
              </a:rPr>
              <a:t>1. Policy &amp;</a:t>
            </a:r>
            <a:br>
              <a:rPr sz="1600" b="1" dirty="0">
                <a:solidFill>
                  <a:schemeClr val="bg1"/>
                </a:solidFill>
                <a:latin typeface="Aptos"/>
              </a:rPr>
            </a:br>
            <a:r>
              <a:rPr sz="1600" b="1" dirty="0">
                <a:solidFill>
                  <a:schemeClr val="bg1"/>
                </a:solidFill>
                <a:latin typeface="Aptos"/>
              </a:rPr>
              <a:t>planning inputs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602081120" name="TextBox 12"/>
          <p:cNvSpPr txBox="1"/>
          <p:nvPr/>
        </p:nvSpPr>
        <p:spPr bwMode="auto">
          <a:xfrm>
            <a:off x="205102" y="3128776"/>
            <a:ext cx="1517307" cy="12920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EU climate &amp; energy objectives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NECPs + national grid plans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Inputs to joint scenarios</a:t>
            </a:r>
            <a:endParaRPr sz="1400" dirty="0"/>
          </a:p>
        </p:txBody>
      </p:sp>
      <p:sp>
        <p:nvSpPr>
          <p:cNvPr id="319955930" name="Rounded Rectangle 14"/>
          <p:cNvSpPr/>
          <p:nvPr/>
        </p:nvSpPr>
        <p:spPr bwMode="auto">
          <a:xfrm>
            <a:off x="1823217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rgbClr val="009D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773946357" name="TextBox 15"/>
          <p:cNvSpPr txBox="1"/>
          <p:nvPr/>
        </p:nvSpPr>
        <p:spPr bwMode="auto">
          <a:xfrm>
            <a:off x="1845569" y="2224625"/>
            <a:ext cx="1630246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rgbClr val="FFFFFF"/>
                </a:solidFill>
                <a:latin typeface="Aptos"/>
              </a:rPr>
              <a:t>2. Joint scenarios</a:t>
            </a:r>
            <a:br>
              <a:rPr sz="1600" b="1" dirty="0">
                <a:solidFill>
                  <a:srgbClr val="FFFFFF"/>
                </a:solidFill>
                <a:latin typeface="Aptos"/>
              </a:rPr>
            </a:br>
            <a:r>
              <a:rPr sz="1600" b="1" dirty="0">
                <a:solidFill>
                  <a:srgbClr val="FFFFFF"/>
                </a:solidFill>
                <a:latin typeface="Aptos"/>
              </a:rPr>
              <a:t>&amp; system needs</a:t>
            </a:r>
            <a:endParaRPr sz="2000" dirty="0"/>
          </a:p>
        </p:txBody>
      </p:sp>
      <p:sp>
        <p:nvSpPr>
          <p:cNvPr id="1115392240" name="TextBox 16"/>
          <p:cNvSpPr txBox="1"/>
          <p:nvPr/>
        </p:nvSpPr>
        <p:spPr bwMode="auto">
          <a:xfrm>
            <a:off x="1923798" y="3144901"/>
            <a:ext cx="1520377" cy="1490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ENTSO-E / ENTSOG joint scenarios</a:t>
            </a:r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Infrastructure Gaps Report</a:t>
            </a:r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Need identified ≠ project</a:t>
            </a:r>
          </a:p>
        </p:txBody>
      </p:sp>
      <p:sp>
        <p:nvSpPr>
          <p:cNvPr id="658510652" name="Rounded Rectangle 18"/>
          <p:cNvSpPr/>
          <p:nvPr/>
        </p:nvSpPr>
        <p:spPr bwMode="auto">
          <a:xfrm>
            <a:off x="3534823" y="2017260"/>
            <a:ext cx="1656000" cy="3273552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880489084" name="TextBox 19"/>
          <p:cNvSpPr txBox="1"/>
          <p:nvPr/>
        </p:nvSpPr>
        <p:spPr bwMode="auto">
          <a:xfrm>
            <a:off x="3534822" y="2090461"/>
            <a:ext cx="1666161" cy="98488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chemeClr val="bg1"/>
                </a:solidFill>
                <a:latin typeface="Aptos"/>
              </a:rPr>
              <a:t>3. Project origination</a:t>
            </a:r>
            <a:br>
              <a:rPr sz="1600" b="1" dirty="0">
                <a:solidFill>
                  <a:schemeClr val="bg1"/>
                </a:solidFill>
                <a:latin typeface="Aptos"/>
              </a:rPr>
            </a:br>
            <a:r>
              <a:rPr sz="1600" b="1" dirty="0">
                <a:solidFill>
                  <a:schemeClr val="bg1"/>
                </a:solidFill>
                <a:latin typeface="Aptos"/>
              </a:rPr>
              <a:t>&amp; TYNDP application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620093158" name="TextBox 20"/>
          <p:cNvSpPr txBox="1"/>
          <p:nvPr/>
        </p:nvSpPr>
        <p:spPr bwMode="auto">
          <a:xfrm>
            <a:off x="3589961" y="3194158"/>
            <a:ext cx="1568566" cy="1490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Promoter develops project concept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Submission via ENTSO-E call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Administrative / technical criteria</a:t>
            </a:r>
            <a:endParaRPr sz="1400" dirty="0"/>
          </a:p>
        </p:txBody>
      </p:sp>
      <p:sp>
        <p:nvSpPr>
          <p:cNvPr id="424340424" name="Rounded Rectangle 22"/>
          <p:cNvSpPr/>
          <p:nvPr/>
        </p:nvSpPr>
        <p:spPr bwMode="auto">
          <a:xfrm>
            <a:off x="5263393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rgbClr val="009D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24634862" name="TextBox 23"/>
          <p:cNvSpPr txBox="1"/>
          <p:nvPr/>
        </p:nvSpPr>
        <p:spPr bwMode="auto">
          <a:xfrm>
            <a:off x="5259991" y="2101514"/>
            <a:ext cx="1659402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rgbClr val="FFFFFF"/>
                </a:solidFill>
                <a:latin typeface="Aptos"/>
              </a:rPr>
              <a:t>4. TYNDP admission</a:t>
            </a:r>
            <a:br>
              <a:rPr sz="1600" b="1" dirty="0">
                <a:solidFill>
                  <a:srgbClr val="FFFFFF"/>
                </a:solidFill>
                <a:latin typeface="Aptos"/>
              </a:rPr>
            </a:br>
            <a:r>
              <a:rPr sz="1600" b="1" dirty="0">
                <a:solidFill>
                  <a:srgbClr val="FFFFFF"/>
                </a:solidFill>
                <a:latin typeface="Aptos"/>
              </a:rPr>
              <a:t>&amp; project CBA</a:t>
            </a:r>
            <a:endParaRPr sz="2000" dirty="0"/>
          </a:p>
        </p:txBody>
      </p:sp>
      <p:sp>
        <p:nvSpPr>
          <p:cNvPr id="1393422227" name="TextBox 24"/>
          <p:cNvSpPr txBox="1"/>
          <p:nvPr/>
        </p:nvSpPr>
        <p:spPr bwMode="auto">
          <a:xfrm>
            <a:off x="5270380" y="3097574"/>
            <a:ext cx="1649013" cy="12920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Project enters TYNDP portfolio</a:t>
            </a:r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ENTSO-E project assessment</a:t>
            </a:r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Cross-border benefits quantified</a:t>
            </a:r>
          </a:p>
        </p:txBody>
      </p:sp>
      <p:sp>
        <p:nvSpPr>
          <p:cNvPr id="1002352768" name="Rounded Rectangle 26"/>
          <p:cNvSpPr/>
          <p:nvPr/>
        </p:nvSpPr>
        <p:spPr bwMode="auto">
          <a:xfrm>
            <a:off x="6988561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rgbClr val="009D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2043242144" name="TextBox 27"/>
          <p:cNvSpPr txBox="1"/>
          <p:nvPr/>
        </p:nvSpPr>
        <p:spPr bwMode="auto">
          <a:xfrm>
            <a:off x="6988331" y="2158442"/>
            <a:ext cx="1646069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cap="none" spc="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5. PCI application</a:t>
            </a:r>
            <a:br>
              <a:rPr lang="en-US" sz="1600" b="1" i="0" u="none" strike="noStrike" cap="none" spc="0" dirty="0">
                <a:solidFill>
                  <a:schemeClr val="bg1"/>
                </a:solidFill>
                <a:latin typeface="Aptos"/>
                <a:ea typeface="Aptos"/>
                <a:cs typeface="Aptos"/>
              </a:rPr>
            </a:br>
            <a:r>
              <a:rPr lang="en-US" sz="1600" b="1" i="0" u="none" strike="noStrike" cap="none" spc="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&amp; regional selection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2017289263" name="TextBox 28"/>
          <p:cNvSpPr txBox="1"/>
          <p:nvPr/>
        </p:nvSpPr>
        <p:spPr bwMode="auto">
          <a:xfrm>
            <a:off x="7038345" y="3153603"/>
            <a:ext cx="1595040" cy="12920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TYNDP inclusion is prerequisite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Application to Regional Group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ACER opinion → Union list</a:t>
            </a:r>
            <a:endParaRPr sz="1400" dirty="0"/>
          </a:p>
        </p:txBody>
      </p:sp>
      <p:sp>
        <p:nvSpPr>
          <p:cNvPr id="1133803131" name="Rounded Rectangle 30"/>
          <p:cNvSpPr/>
          <p:nvPr/>
        </p:nvSpPr>
        <p:spPr bwMode="auto">
          <a:xfrm>
            <a:off x="8705105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rgbClr val="8E7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569319892" name="TextBox 31"/>
          <p:cNvSpPr txBox="1"/>
          <p:nvPr/>
        </p:nvSpPr>
        <p:spPr bwMode="auto">
          <a:xfrm>
            <a:off x="8729614" y="2192046"/>
            <a:ext cx="161523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rgbClr val="FFFFFF"/>
                </a:solidFill>
                <a:latin typeface="Aptos"/>
              </a:rPr>
              <a:t>6. </a:t>
            </a:r>
            <a:r>
              <a:rPr lang="it-IT" sz="1600" b="1" dirty="0">
                <a:solidFill>
                  <a:srgbClr val="FFFFFF"/>
                </a:solidFill>
                <a:latin typeface="Aptos"/>
              </a:rPr>
              <a:t>Investment request or exemption</a:t>
            </a:r>
            <a:endParaRPr sz="2000" dirty="0"/>
          </a:p>
        </p:txBody>
      </p:sp>
      <p:sp>
        <p:nvSpPr>
          <p:cNvPr id="915968028" name="TextBox 32"/>
          <p:cNvSpPr txBox="1"/>
          <p:nvPr/>
        </p:nvSpPr>
        <p:spPr bwMode="auto">
          <a:xfrm>
            <a:off x="8744284" y="3097574"/>
            <a:ext cx="1600560" cy="16884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Mature PCI → investment request</a:t>
            </a:r>
            <a:r>
              <a:rPr lang="it-IT" sz="1400" dirty="0"/>
              <a:t> or exemption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NRAs decide cost allocation</a:t>
            </a:r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rPr sz="1400" dirty="0"/>
              <a:t>• CEF support subject to conditions</a:t>
            </a:r>
          </a:p>
        </p:txBody>
      </p:sp>
      <p:sp>
        <p:nvSpPr>
          <p:cNvPr id="613204504" name="Rounded Rectangle 34"/>
          <p:cNvSpPr/>
          <p:nvPr/>
        </p:nvSpPr>
        <p:spPr bwMode="auto">
          <a:xfrm>
            <a:off x="10428737" y="2015086"/>
            <a:ext cx="1656000" cy="3273552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896254625" name="TextBox 35"/>
          <p:cNvSpPr txBox="1"/>
          <p:nvPr/>
        </p:nvSpPr>
        <p:spPr bwMode="auto">
          <a:xfrm>
            <a:off x="10430769" y="2101514"/>
            <a:ext cx="1653968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sz="1600" b="1" dirty="0">
                <a:solidFill>
                  <a:schemeClr val="bg1"/>
                </a:solidFill>
                <a:latin typeface="Aptos"/>
              </a:rPr>
              <a:t>7. National approvals</a:t>
            </a:r>
            <a:br>
              <a:rPr sz="1600" b="1" dirty="0">
                <a:solidFill>
                  <a:schemeClr val="bg1"/>
                </a:solidFill>
                <a:latin typeface="Aptos"/>
              </a:rPr>
            </a:br>
            <a:r>
              <a:rPr sz="1600" b="1" dirty="0">
                <a:solidFill>
                  <a:schemeClr val="bg1"/>
                </a:solidFill>
                <a:latin typeface="Aptos"/>
              </a:rPr>
              <a:t>&amp; delivery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790258901" name="TextBox 36"/>
          <p:cNvSpPr txBox="1"/>
          <p:nvPr/>
        </p:nvSpPr>
        <p:spPr bwMode="auto">
          <a:xfrm>
            <a:off x="10466986" y="3097574"/>
            <a:ext cx="1518325" cy="1490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PCI enters national / regional plans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Permitting + tariff recognition</a:t>
            </a:r>
            <a:endParaRPr sz="1400" dirty="0"/>
          </a:p>
          <a:p>
            <a:pPr>
              <a:lnSpc>
                <a:spcPct val="92000"/>
              </a:lnSpc>
              <a:spcAft>
                <a:spcPts val="398"/>
              </a:spcAft>
              <a:defRPr sz="1200">
                <a:solidFill>
                  <a:srgbClr val="071D53"/>
                </a:solidFill>
                <a:latin typeface="Aptos"/>
              </a:defRPr>
            </a:pPr>
            <a:r>
              <a:rPr sz="1400" dirty="0">
                <a:solidFill>
                  <a:schemeClr val="bg1"/>
                </a:solidFill>
              </a:rPr>
              <a:t>• Construction / commissioning</a:t>
            </a:r>
            <a:endParaRPr sz="1400" dirty="0"/>
          </a:p>
        </p:txBody>
      </p:sp>
      <p:sp>
        <p:nvSpPr>
          <p:cNvPr id="82591989" name="TextBox 37"/>
          <p:cNvSpPr txBox="1"/>
          <p:nvPr/>
        </p:nvSpPr>
        <p:spPr bwMode="auto">
          <a:xfrm>
            <a:off x="583013" y="5399788"/>
            <a:ext cx="10496287" cy="7318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A</a:t>
            </a:r>
            <a:r>
              <a:rPr lang="en-US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 complex, multi-stage process involving a wide range of EU, national </a:t>
            </a:r>
            <a:endParaRPr sz="2400" b="1" i="0" u="none" strike="noStrike" cap="none" spc="0">
              <a:solidFill>
                <a:srgbClr val="071D53"/>
              </a:solidFill>
              <a:latin typeface="Aptos"/>
              <a:ea typeface="Aptos"/>
              <a:cs typeface="Aptos"/>
            </a:endParaRPr>
          </a:p>
          <a:p>
            <a:pPr algn="ctr">
              <a:defRPr/>
            </a:pPr>
            <a:r>
              <a:rPr lang="en-US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and secto</a:t>
            </a:r>
            <a:r>
              <a:rPr lang="it-IT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r </a:t>
            </a:r>
            <a:r>
              <a:rPr lang="en-US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institutions</a:t>
            </a:r>
            <a:r>
              <a:rPr lang="it-IT" sz="2400" b="1" i="0" u="none" strike="noStrike" cap="none" spc="0">
                <a:solidFill>
                  <a:srgbClr val="071D53"/>
                </a:solidFill>
                <a:latin typeface="Aptos"/>
                <a:ea typeface="Aptos"/>
                <a:cs typeface="Aptos"/>
              </a:rPr>
              <a:t> </a:t>
            </a:r>
            <a:endParaRPr/>
          </a:p>
        </p:txBody>
      </p:sp>
      <p:sp>
        <p:nvSpPr>
          <p:cNvPr id="1467765810" name="Rectangle 2"/>
          <p:cNvSpPr/>
          <p:nvPr/>
        </p:nvSpPr>
        <p:spPr bwMode="auto">
          <a:xfrm>
            <a:off x="5771721" y="1613474"/>
            <a:ext cx="118872" cy="118872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490283146" name="TextBox 3"/>
          <p:cNvSpPr txBox="1"/>
          <p:nvPr/>
        </p:nvSpPr>
        <p:spPr bwMode="auto">
          <a:xfrm>
            <a:off x="5936313" y="1586042"/>
            <a:ext cx="1600560" cy="1375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900" b="0">
                <a:solidFill>
                  <a:srgbClr val="071D53"/>
                </a:solidFill>
                <a:latin typeface="Aptos"/>
              </a:rPr>
              <a:t>EU / supranational</a:t>
            </a:r>
            <a:endParaRPr/>
          </a:p>
        </p:txBody>
      </p:sp>
      <p:sp>
        <p:nvSpPr>
          <p:cNvPr id="1844353873" name="Rectangle 4"/>
          <p:cNvSpPr/>
          <p:nvPr/>
        </p:nvSpPr>
        <p:spPr bwMode="auto">
          <a:xfrm>
            <a:off x="7390209" y="1613474"/>
            <a:ext cx="118872" cy="1188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280738522" name="TextBox 5"/>
          <p:cNvSpPr txBox="1"/>
          <p:nvPr/>
        </p:nvSpPr>
        <p:spPr bwMode="auto">
          <a:xfrm>
            <a:off x="7554801" y="1586042"/>
            <a:ext cx="1600560" cy="1375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900" b="0">
                <a:solidFill>
                  <a:srgbClr val="071D53"/>
                </a:solidFill>
                <a:latin typeface="Aptos"/>
              </a:rPr>
              <a:t>Member States</a:t>
            </a:r>
            <a:endParaRPr/>
          </a:p>
        </p:txBody>
      </p:sp>
      <p:sp>
        <p:nvSpPr>
          <p:cNvPr id="2095271681" name="Rectangle 6"/>
          <p:cNvSpPr/>
          <p:nvPr/>
        </p:nvSpPr>
        <p:spPr bwMode="auto">
          <a:xfrm>
            <a:off x="8880681" y="1613474"/>
            <a:ext cx="118872" cy="1188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2086621886" name="TextBox 7"/>
          <p:cNvSpPr txBox="1"/>
          <p:nvPr/>
        </p:nvSpPr>
        <p:spPr bwMode="auto">
          <a:xfrm>
            <a:off x="9045273" y="1586042"/>
            <a:ext cx="1600920" cy="1375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t-IT" sz="900" b="0">
                <a:solidFill>
                  <a:srgbClr val="071D53"/>
                </a:solidFill>
                <a:latin typeface="Aptos"/>
              </a:rPr>
              <a:t>P</a:t>
            </a:r>
            <a:r>
              <a:rPr sz="900" b="0">
                <a:solidFill>
                  <a:srgbClr val="071D53"/>
                </a:solidFill>
                <a:latin typeface="Aptos"/>
              </a:rPr>
              <a:t>roject promoters</a:t>
            </a:r>
            <a:endParaRPr/>
          </a:p>
        </p:txBody>
      </p:sp>
      <p:sp>
        <p:nvSpPr>
          <p:cNvPr id="298082538" name="Rectangle 8"/>
          <p:cNvSpPr/>
          <p:nvPr/>
        </p:nvSpPr>
        <p:spPr bwMode="auto">
          <a:xfrm>
            <a:off x="10892361" y="1613474"/>
            <a:ext cx="118872" cy="118872"/>
          </a:xfrm>
          <a:prstGeom prst="rect">
            <a:avLst/>
          </a:prstGeom>
          <a:solidFill>
            <a:srgbClr val="8E7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</p:txBody>
      </p:sp>
      <p:sp>
        <p:nvSpPr>
          <p:cNvPr id="1434523845" name="TextBox 9"/>
          <p:cNvSpPr txBox="1"/>
          <p:nvPr/>
        </p:nvSpPr>
        <p:spPr bwMode="auto">
          <a:xfrm>
            <a:off x="11056953" y="1608454"/>
            <a:ext cx="1600560" cy="1375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sz="900" b="0">
                <a:solidFill>
                  <a:srgbClr val="071D53"/>
                </a:solidFill>
                <a:latin typeface="Aptos"/>
              </a:rPr>
              <a:t>NRAs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2285032" name="Titolo 3"/>
          <p:cNvSpPr>
            <a:spLocks noGrp="1"/>
          </p:cNvSpPr>
          <p:nvPr>
            <p:ph type="ctrTitle"/>
          </p:nvPr>
        </p:nvSpPr>
        <p:spPr bwMode="auto">
          <a:xfrm>
            <a:off x="0" y="197550"/>
            <a:ext cx="8634549" cy="596371"/>
          </a:xfrm>
        </p:spPr>
        <p:txBody>
          <a:bodyPr/>
          <a:lstStyle/>
          <a:p>
            <a:pPr>
              <a:defRPr/>
            </a:pPr>
            <a:r>
              <a:rPr lang="it-IT" sz="3000"/>
              <a:t>Transmission and distribution investment (€bn/year)</a:t>
            </a:r>
            <a:endParaRPr/>
          </a:p>
        </p:txBody>
      </p:sp>
      <p:pic>
        <p:nvPicPr>
          <p:cNvPr id="1904014501" name="Immagine 5"/>
          <p:cNvPicPr>
            <a:picLocks noChangeAspect="1"/>
          </p:cNvPicPr>
          <p:nvPr/>
        </p:nvPicPr>
        <p:blipFill rotWithShape="1">
          <a:blip r:embed="rId3"/>
          <a:srcRect t="8622" r="703"/>
          <a:stretch/>
        </p:blipFill>
        <p:spPr bwMode="auto">
          <a:xfrm>
            <a:off x="1415066" y="1345376"/>
            <a:ext cx="7219483" cy="3463636"/>
          </a:xfrm>
          <a:prstGeom prst="rect">
            <a:avLst/>
          </a:prstGeom>
        </p:spPr>
      </p:pic>
      <p:sp>
        <p:nvSpPr>
          <p:cNvPr id="854825549" name="unit-note"/>
          <p:cNvSpPr>
            <a:spLocks noGrp="1"/>
          </p:cNvSpPr>
          <p:nvPr/>
        </p:nvSpPr>
        <p:spPr bwMode="auto">
          <a:xfrm>
            <a:off x="8692407" y="3890861"/>
            <a:ext cx="2082940" cy="7296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  <a:defRPr sz="1150" b="0">
                <a:solidFill>
                  <a:srgbClr val="64748B"/>
                </a:solidFill>
              </a:defRPr>
            </a:pPr>
            <a:r>
              <a:rPr sz="1150" b="0">
                <a:solidFill>
                  <a:srgbClr val="64748B"/>
                </a:solidFill>
              </a:rPr>
              <a:t>Historical values converted </a:t>
            </a:r>
            <a:r>
              <a:rPr lang="it-IT" sz="1150" b="0">
                <a:solidFill>
                  <a:srgbClr val="64748B"/>
                </a:solidFill>
              </a:rPr>
              <a:t>  </a:t>
            </a:r>
            <a:r>
              <a:rPr sz="1150" b="0">
                <a:solidFill>
                  <a:srgbClr val="64748B"/>
                </a:solidFill>
              </a:rPr>
              <a:t>from constant 2024 USD; </a:t>
            </a:r>
            <a:endParaRPr/>
          </a:p>
          <a:p>
            <a:pPr algn="l">
              <a:buNone/>
              <a:defRPr sz="1150" b="0">
                <a:solidFill>
                  <a:srgbClr val="64748B"/>
                </a:solidFill>
              </a:defRPr>
            </a:pPr>
            <a:r>
              <a:rPr sz="1150" b="0">
                <a:solidFill>
                  <a:srgbClr val="64748B"/>
                </a:solidFill>
              </a:rPr>
              <a:t>2025 is an IEA estimate</a:t>
            </a:r>
            <a:endParaRPr/>
          </a:p>
        </p:txBody>
      </p:sp>
      <p:sp>
        <p:nvSpPr>
          <p:cNvPr id="1071601224" name="TextBox 10"/>
          <p:cNvSpPr txBox="1"/>
          <p:nvPr/>
        </p:nvSpPr>
        <p:spPr bwMode="auto">
          <a:xfrm>
            <a:off x="281019" y="4809012"/>
            <a:ext cx="11628375" cy="15548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i="0" u="none" strike="noStrike" cap="none" spc="0" dirty="0">
                <a:solidFill>
                  <a:srgbClr val="08275F"/>
                </a:solidFill>
                <a:latin typeface="Aptos"/>
                <a:ea typeface="Aptos"/>
                <a:cs typeface="Aptos"/>
              </a:rPr>
              <a:t>“</a:t>
            </a:r>
            <a:r>
              <a:rPr lang="it-IT" sz="2400" b="1" i="1" u="none" strike="noStrike" cap="none" spc="0" dirty="0">
                <a:solidFill>
                  <a:srgbClr val="08275F"/>
                </a:solidFill>
                <a:latin typeface="Aptos"/>
                <a:ea typeface="Aptos"/>
                <a:cs typeface="Aptos"/>
              </a:rPr>
              <a:t>Current investments in cross-border energy infrastructure are clearly    insufficient [...]  About half of cross-border electricity needs for 2030 (41 of 88 GW) will remain unaddressed</a:t>
            </a:r>
            <a:r>
              <a:rPr lang="it-IT" sz="2400" b="1" i="0" u="none" strike="noStrike" cap="none" spc="0" dirty="0">
                <a:solidFill>
                  <a:srgbClr val="08275F"/>
                </a:solidFill>
                <a:latin typeface="Aptos"/>
                <a:ea typeface="Aptos"/>
                <a:cs typeface="Aptos"/>
              </a:rPr>
              <a:t>”</a:t>
            </a:r>
            <a:r>
              <a:rPr lang="it-IT" dirty="0"/>
              <a:t> </a:t>
            </a:r>
            <a:r>
              <a:rPr sz="1200" b="0" i="0" u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European Commission, COM(2025) 1006 final, Explanatory Memorandum, Section 1, p. 2</a:t>
            </a:r>
            <a:endParaRPr lang="it-IT" dirty="0"/>
          </a:p>
          <a:p>
            <a:pPr>
              <a:defRPr/>
            </a:pPr>
            <a:endParaRPr lang="it-IT" sz="2400" b="1" i="0" u="none" strike="noStrike" cap="none" spc="0" dirty="0">
              <a:solidFill>
                <a:srgbClr val="08275F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182349" name="Titolo 3"/>
          <p:cNvSpPr>
            <a:spLocks noGrp="1"/>
          </p:cNvSpPr>
          <p:nvPr>
            <p:ph type="ctrTitle"/>
          </p:nvPr>
        </p:nvSpPr>
        <p:spPr bwMode="auto">
          <a:xfrm>
            <a:off x="1524000" y="2229176"/>
            <a:ext cx="9142413" cy="486304"/>
          </a:xfrm>
        </p:spPr>
        <p:txBody>
          <a:bodyPr/>
          <a:lstStyle/>
          <a:p>
            <a:pPr algn="ctr">
              <a:defRPr/>
            </a:pPr>
            <a:r>
              <a:rPr lang="it-IT" dirty="0"/>
              <a:t>Thank you for your attention</a:t>
            </a:r>
          </a:p>
        </p:txBody>
      </p:sp>
      <p:sp>
        <p:nvSpPr>
          <p:cNvPr id="593623493" name="TextBox 3"/>
          <p:cNvSpPr txBox="1"/>
          <p:nvPr/>
        </p:nvSpPr>
        <p:spPr bwMode="auto">
          <a:xfrm>
            <a:off x="558800" y="3564731"/>
            <a:ext cx="6639026" cy="310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Guido Cervigni</a:t>
            </a:r>
            <a:endParaRPr/>
          </a:p>
          <a:p>
            <a:pPr>
              <a:defRPr/>
            </a:pPr>
            <a:r>
              <a:rPr lang="en-US"/>
              <a:t>Managing Director </a:t>
            </a:r>
            <a:endParaRPr/>
          </a:p>
          <a:p>
            <a:pPr>
              <a:defRPr/>
            </a:pPr>
            <a:r>
              <a:rPr lang="en-US"/>
              <a:t>DFC Economics S.r.l.</a:t>
            </a:r>
            <a:endParaRPr/>
          </a:p>
          <a:p>
            <a:pPr>
              <a:defRPr/>
            </a:pPr>
            <a:r>
              <a:rPr lang="en-US" u="sng">
                <a:hlinkClick r:id="rId3"/>
              </a:rPr>
              <a:t>www.dfc-economics.com</a:t>
            </a:r>
            <a:r>
              <a:rPr lang="en-US"/>
              <a:t> 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Email: guido.cervigni@dfc-economics.com</a:t>
            </a:r>
            <a:endParaRPr/>
          </a:p>
          <a:p>
            <a:pPr>
              <a:defRPr/>
            </a:pPr>
            <a:r>
              <a:rPr lang="en-US"/>
              <a:t>Tel.: +393483260451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1248377" name="Rettangolo 6"/>
          <p:cNvSpPr/>
          <p:nvPr/>
        </p:nvSpPr>
        <p:spPr bwMode="auto">
          <a:xfrm>
            <a:off x="1470037" y="2117373"/>
            <a:ext cx="9250337" cy="2624841"/>
          </a:xfrm>
          <a:prstGeom prst="rect">
            <a:avLst/>
          </a:prstGeom>
          <a:solidFill>
            <a:srgbClr val="C5E7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74184240" name="TextBox 3"/>
          <p:cNvSpPr txBox="1"/>
          <p:nvPr/>
        </p:nvSpPr>
        <p:spPr bwMode="auto">
          <a:xfrm>
            <a:off x="1644086" y="2835253"/>
            <a:ext cx="8902239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3600" b="1"/>
              <a:t>Backup: what lessons from Europe to developing countries?</a:t>
            </a:r>
            <a:endParaRPr sz="3600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79240" name="TextBox 10"/>
          <p:cNvSpPr txBox="1"/>
          <p:nvPr/>
        </p:nvSpPr>
        <p:spPr bwMode="auto">
          <a:xfrm>
            <a:off x="117566" y="1058858"/>
            <a:ext cx="1193945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The EU experience is one of success in multiple areas, </a:t>
            </a:r>
            <a:r>
              <a:rPr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but </a:t>
            </a:r>
            <a:r>
              <a:rPr lang="it-IT"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the resulting </a:t>
            </a:r>
            <a:r>
              <a:rPr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institutional complexity reflects Europe’s own history</a:t>
            </a:r>
            <a:r>
              <a:rPr lang="it-IT"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. D</a:t>
            </a:r>
            <a:r>
              <a:rPr sz="1800" b="0" i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eveloping regions may benefit more from adopting the principles than replicating the architecture.</a:t>
            </a:r>
            <a:endParaRPr/>
          </a:p>
          <a:p>
            <a:pPr marL="283879" indent="-283879">
              <a:buFont typeface="Arial"/>
              <a:buChar char="–"/>
              <a:defRPr/>
            </a:pPr>
            <a:r>
              <a:rPr lang="it-IT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I</a:t>
            </a: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ntegration was built </a:t>
            </a:r>
            <a:r>
              <a:rPr lang="it-IT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from </a:t>
            </a: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already mature national systems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Europe started from developed power systems, established utilities,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well developed national governance frameworks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Because integration had to preserve national prerogatives and accommodate many existing arrangements,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the resulting design reflects multi-dimensional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negotiation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s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The result is a framework that is inclusive and politically durable, but also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complex.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Where countries are building regional cooperation from an earlier stage, there may be scope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for simpler arrangements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</a:t>
            </a:r>
            <a:endParaRPr lang="en-US" sz="1800" b="0" i="0" u="none" strike="noStrike" cap="none" spc="0">
              <a:solidFill>
                <a:srgbClr val="000000"/>
              </a:solidFill>
              <a:latin typeface="Aptos"/>
              <a:cs typeface="Aptos"/>
            </a:endParaRP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Highly meshed networks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make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“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merchant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-like” logic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difficult to apply. 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Because of large network externalities, the b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ilateral commercial logic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is an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imperfect basis for investment decisions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and financing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 while explicit cross-border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cost allocation may be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politically difficult.</a:t>
            </a:r>
            <a:endParaRPr lang="en-US" sz="1800" b="0" i="0" u="none" strike="noStrike" cap="none" spc="0">
              <a:solidFill>
                <a:srgbClr val="000000"/>
              </a:solidFill>
              <a:latin typeface="Aptos"/>
              <a:cs typeface="Aptos"/>
            </a:endParaRP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it-IT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Generation and retail </a:t>
            </a: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liberalisation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separate network investment from the commercial decisions that create its value.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T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his makes it harder to hedge network investment through long-term commercial commitments and creates a risk of 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uncoordinated decisions or timing mismatch</a:t>
            </a:r>
            <a:r>
              <a:rPr lang="it-IT"/>
              <a:t>.</a:t>
            </a:r>
            <a:endParaRPr lang="en-US" sz="1800" b="0" i="0" u="none" strike="noStrike" cap="none" spc="0">
              <a:solidFill>
                <a:srgbClr val="000000"/>
              </a:solidFill>
              <a:latin typeface="Aptos"/>
              <a:cs typeface="Aptos"/>
            </a:endParaRPr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Europe could afford gradual integration and repeated institutional layering.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Developing regions may face more urgent electrification needs, making a simpler architecture with clearer decision rights and faster project delivery more valuable.</a:t>
            </a:r>
            <a:endParaRPr/>
          </a:p>
          <a:p>
            <a:pPr marL="283879" marR="0" indent="-2838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US" sz="1800" b="1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Financing conditions.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European network investment is supported by relatively deep capital markets, public financing institutions and generally credible tariff recovery. In developing systems, financing constraints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may be more binding</a:t>
            </a:r>
            <a:r>
              <a:rPr lang="it-IT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 also on  the selection of g</a:t>
            </a:r>
            <a:r>
              <a:rPr lang="en-US" sz="1800" b="0" i="0" u="none" strike="noStrike" cap="none" spc="0">
                <a:solidFill>
                  <a:srgbClr val="000000"/>
                </a:solidFill>
                <a:latin typeface="Aptos"/>
                <a:ea typeface="Aptos"/>
                <a:cs typeface="Aptos"/>
              </a:rPr>
              <a:t>overnance arrangements.</a:t>
            </a:r>
            <a:endParaRPr lang="en-US" sz="1800" b="0" i="0" u="none" strike="noStrike" cap="none" spc="0">
              <a:solidFill>
                <a:srgbClr val="000000"/>
              </a:solidFill>
              <a:latin typeface="Aptos"/>
              <a:cs typeface="Apto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800" b="0" i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endParaRPr lang="it-IT" sz="2400" b="1" i="0" u="none" strike="noStrike" cap="none" spc="0">
              <a:solidFill>
                <a:srgbClr val="08275F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E0B14DDF496442AF692E3CB9BC926C" ma:contentTypeVersion="0" ma:contentTypeDescription="Criar um novo documento." ma:contentTypeScope="" ma:versionID="918d388a6b501c6f678fc4706e6987a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506b910cc15b996377c43172305fcf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F988E7-7CDC-4F47-A277-E847D388E2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5A4B3A-7258-4BAA-B083-B41409FD987B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15ED1A0-5114-4359-89B3-D994CF3465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3451</Words>
  <Application>Microsoft Office PowerPoint</Application>
  <PresentationFormat>Personalizados</PresentationFormat>
  <Paragraphs>232</Paragraphs>
  <Slides>16</Slides>
  <Notes>16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16</vt:i4>
      </vt:variant>
    </vt:vector>
  </HeadingPairs>
  <TitlesOfParts>
    <vt:vector size="26" baseType="lpstr">
      <vt:lpstr>Calibri</vt:lpstr>
      <vt:lpstr>굴림체</vt:lpstr>
      <vt:lpstr>Aptos</vt:lpstr>
      <vt:lpstr>Arial Narrow</vt:lpstr>
      <vt:lpstr>Times New Roman</vt:lpstr>
      <vt:lpstr>Inter-Regular</vt:lpstr>
      <vt:lpstr>Arial</vt:lpstr>
      <vt:lpstr>Custom Design</vt:lpstr>
      <vt:lpstr>1_Custom Design</vt:lpstr>
      <vt:lpstr>4_Custom Design</vt:lpstr>
      <vt:lpstr>Apresentação do PowerPoint</vt:lpstr>
      <vt:lpstr>Agenda</vt:lpstr>
      <vt:lpstr>Agenda</vt:lpstr>
      <vt:lpstr>Power generation development policies</vt:lpstr>
      <vt:lpstr>Power generation in Europe: 2005 - 2025</vt:lpstr>
      <vt:lpstr>Agenda</vt:lpstr>
      <vt:lpstr>Electricity forward trading </vt:lpstr>
      <vt:lpstr>Electricity spot trading </vt:lpstr>
      <vt:lpstr> Ancillary services and balancing</vt:lpstr>
      <vt:lpstr>Agenda</vt:lpstr>
      <vt:lpstr>The European transmission network</vt:lpstr>
      <vt:lpstr>Cross-border grid projects: PCI decision chain</vt:lpstr>
      <vt:lpstr>Transmission and distribution investment (€bn/year)</vt:lpstr>
      <vt:lpstr>Thank you for your attention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Filipa Santos</cp:lastModifiedBy>
  <cp:revision>17</cp:revision>
  <dcterms:created xsi:type="dcterms:W3CDTF">2026-05-14T13:05:40Z</dcterms:created>
  <dcterms:modified xsi:type="dcterms:W3CDTF">2026-09-17T11:15:24Z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0x01010067E0B14DDF496442AF692E3CB9BC926C</vt:lpwstr>
  </property>
</Properties>
</file>